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Override PartName="/ppt/notesSlides/notesSlide30.xml" ContentType="application/vnd.openxmlformats-officedocument.presentationml.notesSlide+xml"/>
  <Default Extension="bin" ContentType="application/vnd.openxmlformats-officedocument.presentationml.printerSettings"/>
  <Override PartName="/ppt/slideLayouts/slideLayout17.xml" ContentType="application/vnd.openxmlformats-officedocument.presentationml.slideLayout+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Default Extension="tiff" ContentType="image/tiff"/>
  <Override PartName="/ppt/slides/slide46.xml" ContentType="application/vnd.openxmlformats-officedocument.presentationml.slide+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slideLayouts/slideLayout18.xml" ContentType="application/vnd.openxmlformats-officedocument.presentationml.slideLayout+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9.xml" ContentType="application/vnd.openxmlformats-officedocument.presentationml.notesSlide+xml"/>
  <Override PartName="/ppt/slideLayouts/slideLayout15.xml" ContentType="application/vnd.openxmlformats-officedocument.presentationml.slideLayout+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slideLayouts/slideLayout19.xml" ContentType="application/vnd.openxmlformats-officedocument.presentationml.slideLayout+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slideLayouts/slideLayout16.xml" ContentType="application/vnd.openxmlformats-officedocument.presentationml.slideLayout+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slides/slide22.xml" ContentType="application/vnd.openxmlformats-officedocument.presentationml.slide+xml"/>
  <Override PartName="/ppt/slides/slide41.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Layouts/slideLayout13.xml" ContentType="application/vnd.openxmlformats-officedocument.presentationml.slideLayout+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106" d="100"/>
          <a:sy n="106" d="100"/>
        </p:scale>
        <p:origin x="-960"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1143000" y="685800"/>
            <a:ext cx="4572000" cy="3429000"/>
          </a:xfrm>
          <a:prstGeom prst="rect">
            <a:avLst/>
          </a:prstGeom>
        </p:spPr>
        <p:txBody>
          <a:bodyPr/>
          <a:lstStyle/>
          <a:p>
            <a:endParaRPr/>
          </a:p>
        </p:txBody>
      </p:sp>
      <p:sp>
        <p:nvSpPr>
          <p:cNvPr id="218" name="Shape 2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Enough about you, time to talk about 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 how does one learn? Well…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prstGeom prst="rect">
            <a:avLst/>
          </a:prstGeom>
        </p:spPr>
        <p:txBody>
          <a:bodyPr/>
          <a:lstStyle/>
          <a:p>
            <a:endParaRPr/>
          </a:p>
        </p:txBody>
      </p:sp>
      <p:sp>
        <p:nvSpPr>
          <p:cNvPr id="322" name="Shape 322"/>
          <p:cNvSpPr>
            <a:spLocks noGrp="1"/>
          </p:cNvSpPr>
          <p:nvPr>
            <p:ph type="body" sz="quarter" idx="1"/>
          </p:nvPr>
        </p:nvSpPr>
        <p:spPr>
          <a:prstGeom prst="rect">
            <a:avLst/>
          </a:prstGeom>
        </p:spPr>
        <p:txBody>
          <a:bodyPr/>
          <a:lstStyle/>
          <a:p>
            <a:r>
              <a:t>… there are a few obstacles in the way.</a:t>
            </a:r>
          </a:p>
          <a:p>
            <a:endParaRPr/>
          </a:p>
          <a:p>
            <a:r>
              <a:t>Things that will frustrate you…</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 name="Shape 327"/>
          <p:cNvSpPr>
            <a:spLocks noGrp="1" noRot="1" noChangeAspect="1"/>
          </p:cNvSpPr>
          <p:nvPr>
            <p:ph type="sldImg"/>
          </p:nvPr>
        </p:nvSpPr>
        <p:spPr>
          <a:prstGeom prst="rect">
            <a:avLst/>
          </a:prstGeom>
        </p:spPr>
        <p:txBody>
          <a:bodyPr/>
          <a:lstStyle/>
          <a:p>
            <a:endParaRPr/>
          </a:p>
        </p:txBody>
      </p:sp>
      <p:sp>
        <p:nvSpPr>
          <p:cNvPr id="328" name="Shape 328"/>
          <p:cNvSpPr>
            <a:spLocks noGrp="1"/>
          </p:cNvSpPr>
          <p:nvPr>
            <p:ph type="body" sz="quarter" idx="1"/>
          </p:nvPr>
        </p:nvSpPr>
        <p:spPr>
          <a:prstGeom prst="rect">
            <a:avLst/>
          </a:prstGeom>
        </p:spPr>
        <p:txBody>
          <a:bodyPr/>
          <a:lstStyle/>
          <a:p>
            <a:r>
              <a:t>Obstacle 1</a:t>
            </a:r>
            <a:br/>
            <a:r>
              <a:t/>
            </a:r>
            <a:br/>
            <a:r>
              <a:t>First, learning to code is tough, intimidating, and frustrating at times. You should forget about your uncle/brother-in-law/friend/step-sister who told you about so-and-so learning to build apps in 1 week. Coding is hard. It will take time. There is no way around that.</a:t>
            </a:r>
          </a:p>
          <a:p>
            <a:endParaRPr/>
          </a:p>
          <a:p>
            <a:r>
              <a:t>It’s confusing, difficult, and there’s a ton to learn. But it’s super rewarding when you _do_ learn why your code broke or is working.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p>
            <a:r>
              <a:t>Obstacle 2</a:t>
            </a:r>
          </a:p>
          <a:p>
            <a:endParaRPr/>
          </a:p>
          <a:p>
            <a:r>
              <a:t>There will be many moments where you will doubt yourself.</a:t>
            </a:r>
          </a:p>
          <a:p>
            <a:endParaRPr/>
          </a:p>
          <a:p>
            <a:r>
              <a:t>Everyone is on the same page as you. No-one in this classroom is dumb. You all have varying backgrounds with differing experiences and exposure.</a:t>
            </a:r>
          </a:p>
          <a:p>
            <a:endParaRPr/>
          </a:p>
          <a:p>
            <a:endParaRPr/>
          </a:p>
          <a:p>
            <a:r>
              <a:t>Everyone was where you are at some point in their career. Every single developer. Me too.  </a:t>
            </a:r>
          </a:p>
          <a:p>
            <a:endParaRPr/>
          </a:p>
          <a:p>
            <a:r>
              <a:t>It takes time but you have what it takes; you were selected for this program because we know you have what it takes.</a:t>
            </a:r>
          </a:p>
          <a:p>
            <a:endParaRPr/>
          </a:p>
          <a:p>
            <a:endParaRPr/>
          </a:p>
          <a:p>
            <a:r>
              <a:t>The first few weeks will be difficult, but everyone will be on a pretty level playing field a few weeks 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r>
              <a:t>Obstacle 2 – you have a ton of ground to cover! </a:t>
            </a:r>
          </a:p>
          <a:p>
            <a:endParaRPr/>
          </a:p>
          <a:p>
            <a:r>
              <a:t>There’s a lot to learn, and it can be intimidating. But honestly, 6 months will be over before you know it. </a:t>
            </a:r>
          </a:p>
          <a:p>
            <a:endParaRPr/>
          </a:p>
          <a:p>
            <a:r>
              <a:t>Because of the length of the program, personal issues WILL come up during the course of the program, and it will be challenging to stay motivated. </a:t>
            </a:r>
          </a:p>
          <a:p>
            <a:endParaRPr/>
          </a:p>
          <a:p>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t>And will take a while to master. Persisting in general is the #1 hardest thing in this course.</a:t>
            </a:r>
          </a:p>
          <a:p>
            <a:endParaRPr/>
          </a:p>
          <a:p>
            <a:r>
              <a:t>Perhaps tied with having self-confidence (talk about imposter syndrome).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Frustration = learning, seriously. Here’s the author of a pretty famous book on the mean stack: </a:t>
            </a:r>
          </a:p>
          <a:p>
            <a:endParaRPr/>
          </a:p>
          <a:p>
            <a:r>
              <a:t>So how do we get through this frustration and actually learn?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r>
              <a:t>Questions?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t>Of course, to do this, you’ll need to be great at googling!</a:t>
            </a:r>
          </a:p>
          <a:p>
            <a:endParaR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prstGeom prst="rect">
            <a:avLst/>
          </a:prstGeom>
        </p:spPr>
        <p:txBody>
          <a:bodyPr/>
          <a:lstStyle/>
          <a:p>
            <a:endParaRPr/>
          </a:p>
        </p:txBody>
      </p:sp>
      <p:sp>
        <p:nvSpPr>
          <p:cNvPr id="391" name="Shape 391"/>
          <p:cNvSpPr>
            <a:spLocks noGrp="1"/>
          </p:cNvSpPr>
          <p:nvPr>
            <p:ph type="body" sz="quarter" idx="1"/>
          </p:nvPr>
        </p:nvSpPr>
        <p:spPr>
          <a:prstGeom prst="rect">
            <a:avLst/>
          </a:prstGeom>
        </p:spPr>
        <p:txBody>
          <a:bodyPr/>
          <a:lstStyle/>
          <a:p>
            <a:r>
              <a:t>Now that we’ve talked about the journey and how to be successful, let’s talk about the stops along the way.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Here’s this cool thing I built. It does X and it’s important because Y.</a:t>
            </a:r>
          </a:p>
          <a:p>
            <a:endParaRPr/>
          </a:p>
          <a:p>
            <a:r>
              <a:t>Questions?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6" name="Shape 396"/>
          <p:cNvSpPr>
            <a:spLocks noGrp="1" noRot="1" noChangeAspect="1"/>
          </p:cNvSpPr>
          <p:nvPr>
            <p:ph type="sldImg"/>
          </p:nvPr>
        </p:nvSpPr>
        <p:spPr>
          <a:prstGeom prst="rect">
            <a:avLst/>
          </a:prstGeom>
        </p:spPr>
        <p:txBody>
          <a:bodyPr/>
          <a:lstStyle/>
          <a:p>
            <a:endParaRPr/>
          </a:p>
        </p:txBody>
      </p:sp>
      <p:sp>
        <p:nvSpPr>
          <p:cNvPr id="397" name="Shape 397"/>
          <p:cNvSpPr>
            <a:spLocks noGrp="1"/>
          </p:cNvSpPr>
          <p:nvPr>
            <p:ph type="body" sz="quarter" idx="1"/>
          </p:nvPr>
        </p:nvSpPr>
        <p:spPr>
          <a:prstGeom prst="rect">
            <a:avLst/>
          </a:prstGeom>
        </p:spPr>
        <p:txBody>
          <a:bodyPr/>
          <a:lstStyle/>
          <a:p>
            <a:r>
              <a:t>Here’s what our days will look like.</a:t>
            </a:r>
          </a:p>
          <a:p>
            <a:endParaRPr/>
          </a:p>
          <a:p>
            <a:r>
              <a:t>Question: How do you learn to code? (NEXT)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5" name="Shape 405"/>
          <p:cNvSpPr>
            <a:spLocks noGrp="1" noRot="1" noChangeAspect="1"/>
          </p:cNvSpPr>
          <p:nvPr>
            <p:ph type="sldImg"/>
          </p:nvPr>
        </p:nvSpPr>
        <p:spPr>
          <a:prstGeom prst="rect">
            <a:avLst/>
          </a:prstGeom>
        </p:spPr>
        <p:txBody>
          <a:bodyPr/>
          <a:lstStyle/>
          <a:p>
            <a:endParaRPr/>
          </a:p>
        </p:txBody>
      </p:sp>
      <p:sp>
        <p:nvSpPr>
          <p:cNvPr id="406" name="Shape 406"/>
          <p:cNvSpPr>
            <a:spLocks noGrp="1"/>
          </p:cNvSpPr>
          <p:nvPr>
            <p:ph type="body" sz="quarter" idx="1"/>
          </p:nvPr>
        </p:nvSpPr>
        <p:spPr>
          <a:prstGeom prst="rect">
            <a:avLst/>
          </a:prstGeom>
        </p:spPr>
        <p:txBody>
          <a:bodyPr/>
          <a:lstStyle/>
          <a:p>
            <a:r>
              <a:t>By coding! Unfortunate, right? </a:t>
            </a:r>
          </a:p>
          <a:p>
            <a:endParaRPr/>
          </a:p>
          <a:p>
            <a:r>
              <a:t>We’ll get a ton of in-class practice reading and writing code, so the course quickly becomes “code-centric”. </a:t>
            </a:r>
          </a:p>
          <a:p>
            <a:endParaRPr/>
          </a:p>
          <a:p>
            <a:r>
              <a:t>Most days will be much less presentation-heavy than today.</a:t>
            </a:r>
          </a:p>
          <a:p>
            <a:endParaRPr/>
          </a:p>
          <a:p>
            <a:r>
              <a:t>Questions?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 name="Shape 410"/>
          <p:cNvSpPr>
            <a:spLocks noGrp="1" noRot="1" noChangeAspect="1"/>
          </p:cNvSpPr>
          <p:nvPr>
            <p:ph type="sldImg"/>
          </p:nvPr>
        </p:nvSpPr>
        <p:spPr>
          <a:prstGeom prst="rect">
            <a:avLst/>
          </a:prstGeom>
        </p:spPr>
        <p:txBody>
          <a:bodyPr/>
          <a:lstStyle/>
          <a:p>
            <a:endParaRPr/>
          </a:p>
        </p:txBody>
      </p:sp>
      <p:sp>
        <p:nvSpPr>
          <p:cNvPr id="411" name="Shape 411"/>
          <p:cNvSpPr>
            <a:spLocks noGrp="1"/>
          </p:cNvSpPr>
          <p:nvPr>
            <p:ph type="body" sz="quarter" idx="1"/>
          </p:nvPr>
        </p:nvSpPr>
        <p:spPr>
          <a:prstGeom prst="rect">
            <a:avLst/>
          </a:prstGeom>
        </p:spPr>
        <p:txBody>
          <a:bodyPr/>
          <a:lstStyle/>
          <a:p>
            <a:r>
              <a:t>So next up I want to spend a little bit of time checking that everyone has everything they need installed (from the pre-work).</a:t>
            </a:r>
          </a:p>
          <a:p>
            <a:endParaRPr/>
          </a:p>
          <a:p>
            <a:r>
              <a:t>If you can check off all of these things, spend this time helping your neighbors. This should become a habit – try to ask for help form your neighbors before going to a TA (you will both learn more along the way). &lt; We’ll talk more about this soon.</a:t>
            </a:r>
          </a:p>
          <a:p>
            <a:endParaRPr/>
          </a:p>
          <a:p>
            <a:r>
              <a:t>That said, let’s check some things off of a list.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t>So what exactly does it mean to be a “full stack developer?”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t>Let’s use YouTube as an example. (Go to YouTube and do basic search)</a:t>
            </a:r>
          </a:p>
          <a:p>
            <a:endParaRPr/>
          </a:p>
          <a:p>
            <a:r>
              <a:t>You’ll learn all of this in time, but a basic YouTube search requires two things:</a:t>
            </a:r>
          </a:p>
          <a:p>
            <a:pPr marL="228600" indent="-228600">
              <a:buSzPct val="100000"/>
              <a:buAutoNum type="arabicParenR"/>
            </a:pPr>
            <a:r>
              <a:t>A ”frontend” – the graphical user interface which responds to what I type</a:t>
            </a:r>
          </a:p>
          <a:p>
            <a:pPr marL="228600" indent="-228600">
              <a:buSzPct val="100000"/>
              <a:buAutoNum type="arabicParenR"/>
            </a:pPr>
            <a:r>
              <a:t>A “backend” – the code on the “server side” that is able to do the logic behind the search, find the relevant videos, and send them along</a:t>
            </a:r>
          </a:p>
          <a:p>
            <a:pPr marL="228600" indent="-228600">
              <a:buSzPct val="100000"/>
              <a:buAutoNum type="arabicParenR"/>
            </a:pPr>
            <a:endParaRPr/>
          </a:p>
          <a:p>
            <a:r>
              <a:t>(Go to next slide)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Websites today are all about reading code for these components – “frontend” and “backend”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p>
            <a:r>
              <a:t>That is “Full-Stack Development” – you build can and will build the whole thing.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t>In this course, you’ll learn everything you need to be able to do this – </a:t>
            </a:r>
            <a:br/>
            <a:endParaRPr/>
          </a:p>
          <a:p>
            <a:r>
              <a:t>you’ll be able to build complex web applications even as a single developer.</a:t>
            </a:r>
          </a:p>
          <a:p>
            <a:endParaRPr/>
          </a:p>
          <a:p>
            <a:endParaRPr/>
          </a:p>
          <a:p>
            <a:r>
              <a:t>Questions?</a:t>
            </a:r>
          </a:p>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The terminal is the portal to your computer – it allows you to run and even script commands that can create files, folders, and more.</a:t>
            </a:r>
          </a:p>
          <a:p>
            <a:endParaRPr/>
          </a:p>
          <a:p>
            <a:r>
              <a:t>It is extremely important that you get intimately familiar with the terminal as soon as possible, as you’ll use it for almost everything. It is fast and powerful.</a:t>
            </a:r>
          </a:p>
          <a:p>
            <a:endParaRPr/>
          </a:p>
          <a:p>
            <a:r>
              <a:t>NEXT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prstGeom prst="rect">
            <a:avLst/>
          </a:prstGeom>
        </p:spPr>
        <p:txBody>
          <a:bodyPr/>
          <a:lstStyle/>
          <a:p>
            <a:endParaRPr/>
          </a:p>
        </p:txBody>
      </p:sp>
      <p:sp>
        <p:nvSpPr>
          <p:cNvPr id="488" name="Shape 488"/>
          <p:cNvSpPr>
            <a:spLocks noGrp="1"/>
          </p:cNvSpPr>
          <p:nvPr>
            <p:ph type="body" sz="quarter" idx="1"/>
          </p:nvPr>
        </p:nvSpPr>
        <p:spPr>
          <a:prstGeom prst="rect">
            <a:avLst/>
          </a:prstGeom>
        </p:spPr>
        <p:txBody>
          <a:bodyPr/>
          <a:lstStyle/>
          <a:p>
            <a:r>
              <a:t>So let’s run through a couple of examples.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This class is, after all, about you – so let’s do some introductions.</a:t>
            </a:r>
          </a:p>
          <a:p>
            <a:endParaRPr/>
          </a:p>
          <a:p>
            <a:endParaRPr/>
          </a:p>
          <a:p>
            <a:r>
              <a:t>(You may also want to ask “Fears about class?” – that can turn a little negative, so be ready to dissuade/make happy the students if you do ask this)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Your turn!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This program will not be a traditional college class. We're here to support you 100% of the way to really help you achieve their goals.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r>
              <a:t>There are a few things you can do to ensure your success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First off, don’t be this guy.</a:t>
            </a:r>
          </a:p>
          <a:p>
            <a:endParaRPr/>
          </a:p>
          <a:p>
            <a:r>
              <a:t>Those that have the hardest time in the program are not the ones who came in knowing no programming. </a:t>
            </a:r>
          </a:p>
          <a:p>
            <a:endParaRPr/>
          </a:p>
          <a:p>
            <a:r>
              <a:t>It’s not the ones who haven’t played around with HTML, CSS, or Javascript.</a:t>
            </a:r>
          </a:p>
          <a:p>
            <a:endParaRPr/>
          </a:p>
          <a:p>
            <a:r>
              <a:t>It’s the ones who walk in thinking they either A) Know more than they do. Or B) Are experts in a completely different field. </a:t>
            </a:r>
          </a:p>
          <a:p>
            <a:endParaRPr/>
          </a:p>
          <a:p>
            <a:r>
              <a:t>There is something that stops people like this from accepting the reality.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t>Be this guy.</a:t>
            </a:r>
            <a:br/>
            <a:r>
              <a:t/>
            </a:r>
            <a:br/>
            <a:r>
              <a:t>Having a humble attitude is the first requirement of being successful in this program.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t>Don’t be frustrated! Keep an open mind – you’re here to learn.</a:t>
            </a:r>
          </a:p>
          <a:p>
            <a:endParaRPr/>
          </a:p>
          <a:p>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You are a blank slate.</a:t>
            </a:r>
            <a:br/>
            <a:r>
              <a:t/>
            </a:r>
            <a:br/>
            <a:r>
              <a:t>Seriously. Don’t lose sight of this image. At first it may feel intimidating. Knowing how little you know. But relish the opportunity and take the privileges it comes with.</a:t>
            </a:r>
          </a:p>
          <a:p>
            <a:endParaRPr/>
          </a:p>
          <a:p>
            <a:r>
              <a:t>You have permission to struggle. To fail. To not “get” everything immediately.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19" name="Title Text"/>
          <p:cNvSpPr txBox="1">
            <a:spLocks noGrp="1"/>
          </p:cNvSpPr>
          <p:nvPr>
            <p:ph type="title"/>
          </p:nvPr>
        </p:nvSpPr>
        <p:spPr>
          <a:prstGeom prst="rect">
            <a:avLst/>
          </a:prstGeom>
        </p:spPr>
        <p:txBody>
          <a:bodyPr/>
          <a:lstStyle/>
          <a:p>
            <a:r>
              <a:t>Title Text</a:t>
            </a:r>
          </a:p>
        </p:txBody>
      </p:sp>
      <p:sp>
        <p:nvSpPr>
          <p:cNvPr id="20" name="Body Level One…"/>
          <p:cNvSpPr txBox="1">
            <a:spLocks noGrp="1"/>
          </p:cNvSpPr>
          <p:nvPr>
            <p:ph type="body" sz="quarter" idx="1"/>
          </p:nvPr>
        </p:nvSpPr>
        <p:spPr>
          <a:xfrm>
            <a:off x="396991" y="2504043"/>
            <a:ext cx="2700337" cy="381001"/>
          </a:xfrm>
          <a:prstGeom prst="rect">
            <a:avLst/>
          </a:prstGeom>
        </p:spPr>
        <p:txBody>
          <a:bodyPr/>
          <a:lstStyle>
            <a:lvl1pPr marL="0" indent="0">
              <a:spcBef>
                <a:spcPts val="400"/>
              </a:spcBef>
              <a:buSzTx/>
              <a:buFontTx/>
              <a:buNone/>
              <a:defRPr sz="2000" b="1">
                <a:solidFill>
                  <a:srgbClr val="FFFFFF"/>
                </a:solidFill>
                <a:latin typeface="Arial"/>
                <a:ea typeface="Arial"/>
                <a:cs typeface="Arial"/>
                <a:sym typeface="Arial"/>
              </a:defRPr>
            </a:lvl1pPr>
            <a:lvl2pPr marL="557212" indent="-214313">
              <a:spcBef>
                <a:spcPts val="400"/>
              </a:spcBef>
              <a:buFontTx/>
              <a:defRPr sz="2000" b="1">
                <a:solidFill>
                  <a:srgbClr val="FFFFFF"/>
                </a:solidFill>
                <a:latin typeface="Arial"/>
                <a:ea typeface="Arial"/>
                <a:cs typeface="Arial"/>
                <a:sym typeface="Arial"/>
              </a:defRPr>
            </a:lvl2pPr>
            <a:lvl3pPr marL="857250" indent="-171450">
              <a:spcBef>
                <a:spcPts val="400"/>
              </a:spcBef>
              <a:buFontTx/>
              <a:defRPr sz="2000" b="1">
                <a:solidFill>
                  <a:srgbClr val="FFFFFF"/>
                </a:solidFill>
                <a:latin typeface="Arial"/>
                <a:ea typeface="Arial"/>
                <a:cs typeface="Arial"/>
                <a:sym typeface="Arial"/>
              </a:defRPr>
            </a:lvl3pPr>
            <a:lvl4pPr marL="1200150" indent="-171450">
              <a:spcBef>
                <a:spcPts val="400"/>
              </a:spcBef>
              <a:buFontTx/>
              <a:defRPr sz="2000" b="1">
                <a:solidFill>
                  <a:srgbClr val="FFFFFF"/>
                </a:solidFill>
                <a:latin typeface="Arial"/>
                <a:ea typeface="Arial"/>
                <a:cs typeface="Arial"/>
                <a:sym typeface="Arial"/>
              </a:defRPr>
            </a:lvl4pPr>
            <a:lvl5pPr marL="1543050" indent="-171450">
              <a:spcBef>
                <a:spcPts val="400"/>
              </a:spcBef>
              <a:buFontTx/>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 name="Text Placeholder 19"/>
          <p:cNvSpPr>
            <a:spLocks noGrp="1"/>
          </p:cNvSpPr>
          <p:nvPr>
            <p:ph type="body" sz="quarter" idx="13"/>
          </p:nvPr>
        </p:nvSpPr>
        <p:spPr>
          <a:xfrm>
            <a:off x="396992" y="3998593"/>
            <a:ext cx="2270008" cy="381001"/>
          </a:xfrm>
          <a:prstGeom prst="rect">
            <a:avLst/>
          </a:prstGeom>
        </p:spPr>
        <p:txBody>
          <a:bodyPr/>
          <a:lstStyle/>
          <a:p>
            <a:pPr marL="0" indent="0">
              <a:spcBef>
                <a:spcPts val="400"/>
              </a:spcBef>
              <a:buSzTx/>
              <a:buFontTx/>
              <a:buNone/>
              <a:defRPr sz="2000" b="1">
                <a:solidFill>
                  <a:srgbClr val="FFFFFF"/>
                </a:solidFill>
                <a:latin typeface="Arial"/>
                <a:ea typeface="Arial"/>
                <a:cs typeface="Arial"/>
                <a:sym typeface="Arial"/>
              </a:defRPr>
            </a:pPr>
            <a:endParaR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and Content">
    <p:spTree>
      <p:nvGrpSpPr>
        <p:cNvPr id="1" name=""/>
        <p:cNvGrpSpPr/>
        <p:nvPr/>
      </p:nvGrpSpPr>
      <p:grpSpPr>
        <a:xfrm>
          <a:off x="0" y="0"/>
          <a:ext cx="0" cy="0"/>
          <a:chOff x="0" y="0"/>
          <a:chExt cx="0" cy="0"/>
        </a:xfrm>
      </p:grpSpPr>
      <p:sp>
        <p:nvSpPr>
          <p:cNvPr id="111"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12" name="TextBox 13"/>
          <p:cNvSpPr txBox="1"/>
          <p:nvPr/>
        </p:nvSpPr>
        <p:spPr>
          <a:xfrm>
            <a:off x="533400" y="6531609"/>
            <a:ext cx="2787650" cy="202417"/>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lvl1pPr>
              <a:defRPr sz="800">
                <a:solidFill>
                  <a:srgbClr val="FFFFFF"/>
                </a:solidFill>
                <a:latin typeface="Arial"/>
                <a:ea typeface="Arial"/>
                <a:cs typeface="Arial"/>
                <a:sym typeface="Arial"/>
              </a:defRPr>
            </a:lvl1pPr>
          </a:lstStyle>
          <a:p>
            <a:r>
              <a:t>© 2016 | UCFB - All Rights Reserved</a:t>
            </a:r>
          </a:p>
        </p:txBody>
      </p:sp>
      <p:sp>
        <p:nvSpPr>
          <p:cNvPr id="113"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14" name="Straight Connector 8"/>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115"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2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24" name="Title 1"/>
          <p:cNvSpPr txBox="1"/>
          <p:nvPr/>
        </p:nvSpPr>
        <p:spPr>
          <a:xfrm>
            <a:off x="426891" y="3962400"/>
            <a:ext cx="3535509" cy="45338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a:t>
            </a:r>
          </a:p>
        </p:txBody>
      </p:sp>
      <p:sp>
        <p:nvSpPr>
          <p:cNvPr id="12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1_Blank">
    <p:bg>
      <p:bgPr>
        <a:solidFill>
          <a:srgbClr val="404040"/>
        </a:solidFill>
        <a:effectLst/>
      </p:bgPr>
    </p:bg>
    <p:spTree>
      <p:nvGrpSpPr>
        <p:cNvPr id="1" name=""/>
        <p:cNvGrpSpPr/>
        <p:nvPr/>
      </p:nvGrpSpPr>
      <p:grpSpPr>
        <a:xfrm>
          <a:off x="0" y="0"/>
          <a:ext cx="0" cy="0"/>
          <a:chOff x="0" y="0"/>
          <a:chExt cx="0" cy="0"/>
        </a:xfrm>
      </p:grpSpPr>
      <p:sp>
        <p:nvSpPr>
          <p:cNvPr id="13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34"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and Content">
    <p:spTree>
      <p:nvGrpSpPr>
        <p:cNvPr id="1" name=""/>
        <p:cNvGrpSpPr/>
        <p:nvPr/>
      </p:nvGrpSpPr>
      <p:grpSpPr>
        <a:xfrm>
          <a:off x="0" y="0"/>
          <a:ext cx="0" cy="0"/>
          <a:chOff x="0" y="0"/>
          <a:chExt cx="0" cy="0"/>
        </a:xfrm>
      </p:grpSpPr>
      <p:sp>
        <p:nvSpPr>
          <p:cNvPr id="142"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43"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44" name="Straight Connector 8"/>
          <p:cNvSpPr/>
          <p:nvPr/>
        </p:nvSpPr>
        <p:spPr>
          <a:xfrm>
            <a:off x="0" y="653853"/>
            <a:ext cx="9144000" cy="1"/>
          </a:xfrm>
          <a:prstGeom prst="line">
            <a:avLst/>
          </a:prstGeom>
          <a:ln w="41275">
            <a:solidFill>
              <a:srgbClr val="404040"/>
            </a:solidFill>
            <a:miter/>
          </a:ln>
        </p:spPr>
        <p:txBody>
          <a:bodyPr lIns="45719" rIns="45719"/>
          <a:lstStyle/>
          <a:p>
            <a:endParaRP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Slide">
    <p:bg>
      <p:bgPr>
        <a:solidFill>
          <a:srgbClr val="BF5700"/>
        </a:solidFill>
        <a:effectLst/>
      </p:bgPr>
    </p:bg>
    <p:spTree>
      <p:nvGrpSpPr>
        <p:cNvPr id="1" name=""/>
        <p:cNvGrpSpPr/>
        <p:nvPr/>
      </p:nvGrpSpPr>
      <p:grpSpPr>
        <a:xfrm>
          <a:off x="0" y="0"/>
          <a:ext cx="0" cy="0"/>
          <a:chOff x="0" y="0"/>
          <a:chExt cx="0" cy="0"/>
        </a:xfrm>
      </p:grpSpPr>
      <p:sp>
        <p:nvSpPr>
          <p:cNvPr id="152"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53" name="Title 1"/>
          <p:cNvSpPr txBox="1"/>
          <p:nvPr/>
        </p:nvSpPr>
        <p:spPr>
          <a:xfrm>
            <a:off x="426892" y="3963846"/>
            <a:ext cx="4678508" cy="45339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 at UT Austin</a:t>
            </a:r>
          </a:p>
        </p:txBody>
      </p:sp>
      <p:sp>
        <p:nvSpPr>
          <p:cNvPr id="154"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pic>
        <p:nvPicPr>
          <p:cNvPr id="155" name="Content Placeholder 8" descr="Content Placeholder 8"/>
          <p:cNvPicPr>
            <a:picLocks noChangeAspect="1"/>
          </p:cNvPicPr>
          <p:nvPr/>
        </p:nvPicPr>
        <p:blipFill>
          <a:blip r:embed="rId2">
            <a:extLst/>
          </a:blip>
          <a:srcRect t="10220"/>
          <a:stretch>
            <a:fillRect/>
          </a:stretch>
        </p:blipFill>
        <p:spPr>
          <a:xfrm>
            <a:off x="0" y="-1"/>
            <a:ext cx="9144000" cy="560978"/>
          </a:xfrm>
          <a:prstGeom prst="rect">
            <a:avLst/>
          </a:prstGeom>
          <a:ln w="12700">
            <a:miter lim="400000"/>
          </a:ln>
        </p:spPr>
      </p:pic>
      <p:sp>
        <p:nvSpPr>
          <p:cNvPr id="1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1_Blank">
    <p:bg>
      <p:bgPr>
        <a:solidFill>
          <a:srgbClr val="BF5700"/>
        </a:solidFill>
        <a:effectLst/>
      </p:bgPr>
    </p:bg>
    <p:spTree>
      <p:nvGrpSpPr>
        <p:cNvPr id="1" name=""/>
        <p:cNvGrpSpPr/>
        <p:nvPr/>
      </p:nvGrpSpPr>
      <p:grpSpPr>
        <a:xfrm>
          <a:off x="0" y="0"/>
          <a:ext cx="0" cy="0"/>
          <a:chOff x="0" y="0"/>
          <a:chExt cx="0" cy="0"/>
        </a:xfrm>
      </p:grpSpPr>
      <p:sp>
        <p:nvSpPr>
          <p:cNvPr id="16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64"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and Content">
    <p:spTree>
      <p:nvGrpSpPr>
        <p:cNvPr id="1" name=""/>
        <p:cNvGrpSpPr/>
        <p:nvPr/>
      </p:nvGrpSpPr>
      <p:grpSpPr>
        <a:xfrm>
          <a:off x="0" y="0"/>
          <a:ext cx="0" cy="0"/>
          <a:chOff x="0" y="0"/>
          <a:chExt cx="0" cy="0"/>
        </a:xfrm>
      </p:grpSpPr>
      <p:sp>
        <p:nvSpPr>
          <p:cNvPr id="172"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73"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74" name="Straight Connector 8"/>
          <p:cNvSpPr/>
          <p:nvPr/>
        </p:nvSpPr>
        <p:spPr>
          <a:xfrm>
            <a:off x="0" y="653853"/>
            <a:ext cx="9144000" cy="1"/>
          </a:xfrm>
          <a:prstGeom prst="line">
            <a:avLst/>
          </a:prstGeom>
          <a:ln w="41275">
            <a:solidFill>
              <a:srgbClr val="BF5700"/>
            </a:solidFill>
            <a:miter/>
          </a:ln>
        </p:spPr>
        <p:txBody>
          <a:bodyPr lIns="45719" rIns="45719"/>
          <a:lstStyle/>
          <a:p>
            <a:endParaRPr/>
          </a:p>
        </p:txBody>
      </p:sp>
      <p:pic>
        <p:nvPicPr>
          <p:cNvPr id="175" name="Content Placeholder 8" descr="Content Placeholder 8"/>
          <p:cNvPicPr>
            <a:picLocks noChangeAspect="1"/>
          </p:cNvPicPr>
          <p:nvPr/>
        </p:nvPicPr>
        <p:blipFill>
          <a:blip r:embed="rId2">
            <a:extLst/>
          </a:blip>
          <a:srcRect l="73429" t="14128"/>
          <a:stretch>
            <a:fillRect/>
          </a:stretch>
        </p:blipFill>
        <p:spPr>
          <a:xfrm>
            <a:off x="-5871" y="6400800"/>
            <a:ext cx="2179730" cy="481355"/>
          </a:xfrm>
          <a:prstGeom prst="rect">
            <a:avLst/>
          </a:prstGeom>
          <a:ln w="12700">
            <a:miter lim="400000"/>
          </a:ln>
        </p:spPr>
      </p:pic>
      <p:sp>
        <p:nvSpPr>
          <p:cNvPr id="1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Slide">
    <p:bg>
      <p:bgPr>
        <a:solidFill>
          <a:srgbClr val="1E4B87"/>
        </a:solidFill>
        <a:effectLst/>
      </p:bgPr>
    </p:bg>
    <p:spTree>
      <p:nvGrpSpPr>
        <p:cNvPr id="1" name=""/>
        <p:cNvGrpSpPr/>
        <p:nvPr/>
      </p:nvGrpSpPr>
      <p:grpSpPr>
        <a:xfrm>
          <a:off x="0" y="0"/>
          <a:ext cx="0" cy="0"/>
          <a:chOff x="0" y="0"/>
          <a:chExt cx="0" cy="0"/>
        </a:xfrm>
      </p:grpSpPr>
      <p:sp>
        <p:nvSpPr>
          <p:cNvPr id="18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84" name="Title 1"/>
          <p:cNvSpPr txBox="1"/>
          <p:nvPr/>
        </p:nvSpPr>
        <p:spPr>
          <a:xfrm>
            <a:off x="426892" y="3963846"/>
            <a:ext cx="4678508" cy="45339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34290" tIns="34290" rIns="34290" bIns="34290" anchor="ctr">
            <a:normAutofit/>
          </a:bodyPr>
          <a:lstStyle>
            <a:lvl1pPr>
              <a:lnSpc>
                <a:spcPct val="90000"/>
              </a:lnSpc>
              <a:defRPr sz="1600" b="1">
                <a:solidFill>
                  <a:srgbClr val="FFFFFF"/>
                </a:solidFill>
                <a:latin typeface="Arial"/>
                <a:ea typeface="Arial"/>
                <a:cs typeface="Arial"/>
                <a:sym typeface="Arial"/>
              </a:defRPr>
            </a:lvl1pPr>
          </a:lstStyle>
          <a:p>
            <a:r>
              <a:t>The Coding Bootcamp at UCLA Extension  |</a:t>
            </a:r>
          </a:p>
        </p:txBody>
      </p:sp>
      <p:sp>
        <p:nvSpPr>
          <p:cNvPr id="18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86" name="Body Level One…"/>
          <p:cNvSpPr txBox="1">
            <a:spLocks noGrp="1"/>
          </p:cNvSpPr>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sz="1700" b="1">
                <a:solidFill>
                  <a:srgbClr val="FFFFFF"/>
                </a:solidFill>
                <a:latin typeface="Arial"/>
                <a:ea typeface="Arial"/>
                <a:cs typeface="Arial"/>
                <a:sym typeface="Arial"/>
              </a:defRPr>
            </a:lvl1pPr>
            <a:lvl2pPr marL="651509" indent="-194309" defTabSz="914400">
              <a:lnSpc>
                <a:spcPct val="90000"/>
              </a:lnSpc>
              <a:spcBef>
                <a:spcPts val="1000"/>
              </a:spcBef>
              <a:buFontTx/>
              <a:buChar char="•"/>
              <a:defRPr sz="1700" b="1">
                <a:solidFill>
                  <a:srgbClr val="FFFFFF"/>
                </a:solidFill>
                <a:latin typeface="Arial"/>
                <a:ea typeface="Arial"/>
                <a:cs typeface="Arial"/>
                <a:sym typeface="Arial"/>
              </a:defRPr>
            </a:lvl2pPr>
            <a:lvl3pPr marL="1108710" indent="-194310" defTabSz="914400">
              <a:lnSpc>
                <a:spcPct val="90000"/>
              </a:lnSpc>
              <a:spcBef>
                <a:spcPts val="1000"/>
              </a:spcBef>
              <a:buFontTx/>
              <a:defRPr sz="1700" b="1">
                <a:solidFill>
                  <a:srgbClr val="FFFFFF"/>
                </a:solidFill>
                <a:latin typeface="Arial"/>
                <a:ea typeface="Arial"/>
                <a:cs typeface="Arial"/>
                <a:sym typeface="Arial"/>
              </a:defRPr>
            </a:lvl3pPr>
            <a:lvl4pPr marL="1565910" indent="-194310" defTabSz="914400">
              <a:lnSpc>
                <a:spcPct val="90000"/>
              </a:lnSpc>
              <a:spcBef>
                <a:spcPts val="1000"/>
              </a:spcBef>
              <a:buFontTx/>
              <a:buChar char="•"/>
              <a:defRPr sz="1700" b="1">
                <a:solidFill>
                  <a:srgbClr val="FFFFFF"/>
                </a:solidFill>
                <a:latin typeface="Arial"/>
                <a:ea typeface="Arial"/>
                <a:cs typeface="Arial"/>
                <a:sym typeface="Arial"/>
              </a:defRPr>
            </a:lvl4pPr>
            <a:lvl5pPr marL="2023110" indent="-194310" defTabSz="914400">
              <a:lnSpc>
                <a:spcPct val="90000"/>
              </a:lnSpc>
              <a:spcBef>
                <a:spcPts val="1000"/>
              </a:spcBef>
              <a:buFontTx/>
              <a:buChar char="•"/>
              <a:defRPr sz="17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7"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88"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189" name="Picture 9" descr="Picture 9"/>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190" name="Picture 3" descr="Picture 3"/>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19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1_Blank">
    <p:bg>
      <p:bgPr>
        <a:solidFill>
          <a:srgbClr val="1E4B87"/>
        </a:solidFill>
        <a:effectLst/>
      </p:bgPr>
    </p:bg>
    <p:spTree>
      <p:nvGrpSpPr>
        <p:cNvPr id="1" name=""/>
        <p:cNvGrpSpPr/>
        <p:nvPr/>
      </p:nvGrpSpPr>
      <p:grpSpPr>
        <a:xfrm>
          <a:off x="0" y="0"/>
          <a:ext cx="0" cy="0"/>
          <a:chOff x="0" y="0"/>
          <a:chExt cx="0" cy="0"/>
        </a:xfrm>
      </p:grpSpPr>
      <p:sp>
        <p:nvSpPr>
          <p:cNvPr id="198"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99"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and Content">
    <p:spTree>
      <p:nvGrpSpPr>
        <p:cNvPr id="1" name=""/>
        <p:cNvGrpSpPr/>
        <p:nvPr/>
      </p:nvGrpSpPr>
      <p:grpSpPr>
        <a:xfrm>
          <a:off x="0" y="0"/>
          <a:ext cx="0" cy="0"/>
          <a:chOff x="0" y="0"/>
          <a:chExt cx="0" cy="0"/>
        </a:xfrm>
      </p:grpSpPr>
      <p:sp>
        <p:nvSpPr>
          <p:cNvPr id="207"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08"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209" name="Straight Connector 8"/>
          <p:cNvSpPr/>
          <p:nvPr/>
        </p:nvSpPr>
        <p:spPr>
          <a:xfrm>
            <a:off x="0" y="653853"/>
            <a:ext cx="9144000" cy="1"/>
          </a:xfrm>
          <a:prstGeom prst="line">
            <a:avLst/>
          </a:prstGeom>
          <a:ln w="41275">
            <a:solidFill>
              <a:srgbClr val="BF5700"/>
            </a:solidFill>
            <a:miter/>
          </a:ln>
        </p:spPr>
        <p:txBody>
          <a:bodyPr lIns="45719" rIns="45719"/>
          <a:lstStyle/>
          <a:p>
            <a:endParaRPr/>
          </a:p>
        </p:txBody>
      </p:sp>
      <p:pic>
        <p:nvPicPr>
          <p:cNvPr id="210" name="Picture 1" descr="Picture 1"/>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2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
  <p:cSld name="1_Blank">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0" cy="1"/>
          </a:xfrm>
          <a:prstGeom prst="line">
            <a:avLst/>
          </a:prstGeom>
          <a:ln w="41275">
            <a:solidFill>
              <a:srgbClr val="262626"/>
            </a:solidFill>
          </a:ln>
        </p:spPr>
        <p:txBody>
          <a:bodyPr lIns="45719" rIns="45719"/>
          <a:lstStyle/>
          <a:p>
            <a:endParaR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44" name="Title Text"/>
          <p:cNvSpPr txBox="1">
            <a:spLocks noGrp="1"/>
          </p:cNvSpPr>
          <p:nvPr>
            <p:ph type="title"/>
          </p:nvPr>
        </p:nvSpPr>
        <p:spPr>
          <a:xfrm>
            <a:off x="304800" y="0"/>
            <a:ext cx="5470527" cy="653854"/>
          </a:xfrm>
          <a:prstGeom prst="rect">
            <a:avLst/>
          </a:prstGeom>
        </p:spPr>
        <p:txBody>
          <a:bodyPr/>
          <a:lstStyle>
            <a:lvl1pPr>
              <a:defRPr sz="2400" i="0">
                <a:solidFill>
                  <a:srgbClr val="000000"/>
                </a:solidFill>
              </a:defRPr>
            </a:lvl1pPr>
          </a:lstStyle>
          <a:p>
            <a:r>
              <a:t>Title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a:t>
            </a:r>
          </a:p>
        </p:txBody>
      </p:sp>
      <p:sp>
        <p:nvSpPr>
          <p:cNvPr id="5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1_Blank">
    <p:bg>
      <p:bgPr>
        <a:solidFill>
          <a:srgbClr val="404040"/>
        </a:solidFill>
        <a:effectLst/>
      </p:bgPr>
    </p:bg>
    <p:spTree>
      <p:nvGrpSpPr>
        <p:cNvPr id="1" name=""/>
        <p:cNvGrpSpPr/>
        <p:nvPr/>
      </p:nvGrpSpPr>
      <p:grpSpPr>
        <a:xfrm>
          <a:off x="0" y="0"/>
          <a:ext cx="0" cy="0"/>
          <a:chOff x="0" y="0"/>
          <a:chExt cx="0" cy="0"/>
        </a:xfrm>
      </p:grpSpPr>
      <p:sp>
        <p:nvSpPr>
          <p:cNvPr id="63"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6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65"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and Content">
    <p:spTree>
      <p:nvGrpSpPr>
        <p:cNvPr id="1" name=""/>
        <p:cNvGrpSpPr/>
        <p:nvPr/>
      </p:nvGrpSpPr>
      <p:grpSpPr>
        <a:xfrm>
          <a:off x="0" y="0"/>
          <a:ext cx="0" cy="0"/>
          <a:chOff x="0" y="0"/>
          <a:chExt cx="0" cy="0"/>
        </a:xfrm>
      </p:grpSpPr>
      <p:sp>
        <p:nvSpPr>
          <p:cNvPr id="73"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74"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75" name="Straight Connector 6"/>
          <p:cNvSpPr/>
          <p:nvPr/>
        </p:nvSpPr>
        <p:spPr>
          <a:xfrm>
            <a:off x="0" y="653853"/>
            <a:ext cx="9144000" cy="1"/>
          </a:xfrm>
          <a:prstGeom prst="line">
            <a:avLst/>
          </a:prstGeom>
          <a:ln w="41275">
            <a:solidFill>
              <a:srgbClr val="C83232"/>
            </a:solidFill>
            <a:miter/>
          </a:ln>
        </p:spPr>
        <p:txBody>
          <a:bodyPr lIns="45719" rIns="45719"/>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Only">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Title Slide">
    <p:spTree>
      <p:nvGrpSpPr>
        <p:cNvPr id="1" name=""/>
        <p:cNvGrpSpPr/>
        <p:nvPr/>
      </p:nvGrpSpPr>
      <p:grpSpPr>
        <a:xfrm>
          <a:off x="0" y="0"/>
          <a:ext cx="0" cy="0"/>
          <a:chOff x="0" y="0"/>
          <a:chExt cx="0" cy="0"/>
        </a:xfrm>
      </p:grpSpPr>
      <p:pic>
        <p:nvPicPr>
          <p:cNvPr id="90" name="Picture 15" descr="Picture 15"/>
          <p:cNvPicPr>
            <a:picLocks noChangeAspect="1"/>
          </p:cNvPicPr>
          <p:nvPr/>
        </p:nvPicPr>
        <p:blipFill>
          <a:blip r:embed="rId2">
            <a:extLst/>
          </a:blip>
          <a:stretch>
            <a:fillRect/>
          </a:stretch>
        </p:blipFill>
        <p:spPr>
          <a:xfrm>
            <a:off x="0" y="34413"/>
            <a:ext cx="9144000" cy="6864081"/>
          </a:xfrm>
          <a:prstGeom prst="rect">
            <a:avLst/>
          </a:prstGeom>
          <a:ln w="12700">
            <a:miter lim="400000"/>
          </a:ln>
        </p:spPr>
      </p:pic>
      <p:sp>
        <p:nvSpPr>
          <p:cNvPr id="91"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92" name="Title 1"/>
          <p:cNvSpPr txBox="1"/>
          <p:nvPr/>
        </p:nvSpPr>
        <p:spPr>
          <a:xfrm>
            <a:off x="426891" y="3962400"/>
            <a:ext cx="3535509" cy="45338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Rutgers Coding Bootcamp</a:t>
            </a:r>
          </a:p>
        </p:txBody>
      </p:sp>
      <p:sp>
        <p:nvSpPr>
          <p:cNvPr id="93"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x">
  <p:cSld name="1_Blank">
    <p:spTree>
      <p:nvGrpSpPr>
        <p:cNvPr id="1" name=""/>
        <p:cNvGrpSpPr/>
        <p:nvPr/>
      </p:nvGrpSpPr>
      <p:grpSpPr>
        <a:xfrm>
          <a:off x="0" y="0"/>
          <a:ext cx="0" cy="0"/>
          <a:chOff x="0" y="0"/>
          <a:chExt cx="0" cy="0"/>
        </a:xfrm>
      </p:grpSpPr>
      <p:pic>
        <p:nvPicPr>
          <p:cNvPr id="101"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02"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03"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5" name="Title Text"/>
          <p:cNvSpPr txBox="1">
            <a:spLocks noGrp="1"/>
          </p:cNvSpPr>
          <p:nvPr>
            <p:ph type="title"/>
          </p:nvPr>
        </p:nvSpPr>
        <p:spPr>
          <a:xfrm>
            <a:off x="390606" y="2953542"/>
            <a:ext cx="8229601" cy="87186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nchor="ctr">
            <a:normAutofit/>
          </a:bodyPr>
          <a:lstStyle/>
          <a:p>
            <a:r>
              <a:t>Title Text</a:t>
            </a:r>
          </a:p>
        </p:txBody>
      </p:sp>
      <p:sp>
        <p:nvSpPr>
          <p:cNvPr id="6"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rPr/>
              <a:pPr/>
              <a:t>‹#›</a:t>
            </a:fld>
            <a:endParaRPr/>
          </a:p>
        </p:txBody>
      </p:sp>
      <p:sp>
        <p:nvSpPr>
          <p:cNvPr id="7"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21.jpe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1D1A35"/>
        </a:solidFill>
        <a:effectLst/>
      </p:bgPr>
    </p:bg>
    <p:spTree>
      <p:nvGrpSpPr>
        <p:cNvPr id="1" name=""/>
        <p:cNvGrpSpPr/>
        <p:nvPr/>
      </p:nvGrpSpPr>
      <p:grpSpPr>
        <a:xfrm>
          <a:off x="0" y="0"/>
          <a:ext cx="0" cy="0"/>
          <a:chOff x="0" y="0"/>
          <a:chExt cx="0" cy="0"/>
        </a:xfrm>
      </p:grpSpPr>
      <p:sp>
        <p:nvSpPr>
          <p:cNvPr id="220" name="Title 1"/>
          <p:cNvSpPr txBox="1">
            <a:spLocks noGrp="1"/>
          </p:cNvSpPr>
          <p:nvPr>
            <p:ph type="title"/>
          </p:nvPr>
        </p:nvSpPr>
        <p:spPr>
          <a:xfrm>
            <a:off x="390606" y="2953542"/>
            <a:ext cx="8229601" cy="871859"/>
          </a:xfrm>
          <a:prstGeom prst="rect">
            <a:avLst/>
          </a:prstGeom>
        </p:spPr>
        <p:txBody>
          <a:bodyPr/>
          <a:lstStyle/>
          <a:p>
            <a:r>
              <a:t>The Zen of Coding</a:t>
            </a:r>
          </a:p>
        </p:txBody>
      </p:sp>
      <p:sp>
        <p:nvSpPr>
          <p:cNvPr id="221" name="TextBox 9"/>
          <p:cNvSpPr txBox="1"/>
          <p:nvPr/>
        </p:nvSpPr>
        <p:spPr>
          <a:xfrm>
            <a:off x="390605" y="3894456"/>
            <a:ext cx="2331540" cy="35814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45719" rIns="45719">
            <a:spAutoFit/>
          </a:bodyPr>
          <a:lstStyle>
            <a:lvl1pPr>
              <a:defRPr>
                <a:solidFill>
                  <a:srgbClr val="FFFFFF"/>
                </a:solidFill>
              </a:defRPr>
            </a:lvl1pPr>
          </a:lstStyle>
          <a:p>
            <a:r>
              <a:t>The Coding Bootcamp</a:t>
            </a:r>
          </a:p>
        </p:txBody>
      </p:sp>
      <p:sp>
        <p:nvSpPr>
          <p:cNvPr id="222"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a:t>
            </a:fld>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 name="Title 1"/>
          <p:cNvSpPr txBox="1">
            <a:spLocks noGrp="1"/>
          </p:cNvSpPr>
          <p:nvPr>
            <p:ph type="title"/>
          </p:nvPr>
        </p:nvSpPr>
        <p:spPr>
          <a:xfrm>
            <a:off x="304799" y="-1"/>
            <a:ext cx="5470528" cy="653856"/>
          </a:xfrm>
          <a:prstGeom prst="rect">
            <a:avLst/>
          </a:prstGeom>
        </p:spPr>
        <p:txBody>
          <a:bodyPr/>
          <a:lstStyle/>
          <a:p>
            <a:r>
              <a:t>But Remember…</a:t>
            </a:r>
          </a:p>
        </p:txBody>
      </p:sp>
      <p:sp>
        <p:nvSpPr>
          <p:cNvPr id="277" name="Content Placeholder 2"/>
          <p:cNvSpPr txBox="1"/>
          <p:nvPr/>
        </p:nvSpPr>
        <p:spPr>
          <a:xfrm>
            <a:off x="289559" y="762000"/>
            <a:ext cx="8583816" cy="266193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r>
              <a:t>Nothing good comes easy.</a:t>
            </a:r>
          </a:p>
        </p:txBody>
      </p:sp>
      <p:sp>
        <p:nvSpPr>
          <p:cNvPr id="278"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10</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2" name="Title 1"/>
          <p:cNvSpPr txBox="1">
            <a:spLocks noGrp="1"/>
          </p:cNvSpPr>
          <p:nvPr>
            <p:ph type="title"/>
          </p:nvPr>
        </p:nvSpPr>
        <p:spPr>
          <a:xfrm>
            <a:off x="390606" y="2953542"/>
            <a:ext cx="8229601" cy="871859"/>
          </a:xfrm>
          <a:prstGeom prst="rect">
            <a:avLst/>
          </a:prstGeom>
        </p:spPr>
        <p:txBody>
          <a:bodyPr/>
          <a:lstStyle/>
          <a:p>
            <a:r>
              <a:t>On Keys To Success…</a:t>
            </a:r>
          </a:p>
        </p:txBody>
      </p:sp>
      <p:sp>
        <p:nvSpPr>
          <p:cNvPr id="283"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11</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5" name="Title 1"/>
          <p:cNvSpPr txBox="1">
            <a:spLocks noGrp="1"/>
          </p:cNvSpPr>
          <p:nvPr>
            <p:ph type="title"/>
          </p:nvPr>
        </p:nvSpPr>
        <p:spPr>
          <a:xfrm>
            <a:off x="304799" y="-1"/>
            <a:ext cx="5470528" cy="653856"/>
          </a:xfrm>
          <a:prstGeom prst="rect">
            <a:avLst/>
          </a:prstGeom>
        </p:spPr>
        <p:txBody>
          <a:bodyPr/>
          <a:lstStyle/>
          <a:p>
            <a:r>
              <a:t>Don’t Be This Guy…</a:t>
            </a:r>
          </a:p>
        </p:txBody>
      </p:sp>
      <p:pic>
        <p:nvPicPr>
          <p:cNvPr id="286" name="Picture 2" descr="Picture 2"/>
          <p:cNvPicPr>
            <a:picLocks noChangeAspect="1"/>
          </p:cNvPicPr>
          <p:nvPr/>
        </p:nvPicPr>
        <p:blipFill>
          <a:blip r:embed="rId3">
            <a:extLst/>
          </a:blip>
          <a:stretch>
            <a:fillRect/>
          </a:stretch>
        </p:blipFill>
        <p:spPr>
          <a:xfrm>
            <a:off x="1524000" y="1200150"/>
            <a:ext cx="6096000" cy="4457700"/>
          </a:xfrm>
          <a:prstGeom prst="rect">
            <a:avLst/>
          </a:prstGeom>
          <a:ln w="12700">
            <a:miter lim="400000"/>
          </a:ln>
        </p:spPr>
      </p:pic>
      <p:sp>
        <p:nvSpPr>
          <p:cNvPr id="287"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12</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91" name="Picture 2" descr="Picture 2"/>
          <p:cNvPicPr>
            <a:picLocks noChangeAspect="1"/>
          </p:cNvPicPr>
          <p:nvPr/>
        </p:nvPicPr>
        <p:blipFill>
          <a:blip r:embed="rId3">
            <a:extLst/>
          </a:blip>
          <a:stretch>
            <a:fillRect/>
          </a:stretch>
        </p:blipFill>
        <p:spPr>
          <a:xfrm>
            <a:off x="685800" y="914400"/>
            <a:ext cx="7981950" cy="5324475"/>
          </a:xfrm>
          <a:prstGeom prst="rect">
            <a:avLst/>
          </a:prstGeom>
          <a:ln w="12700">
            <a:miter lim="400000"/>
          </a:ln>
        </p:spPr>
      </p:pic>
      <p:sp>
        <p:nvSpPr>
          <p:cNvPr id="292" name="Title 1"/>
          <p:cNvSpPr txBox="1">
            <a:spLocks noGrp="1"/>
          </p:cNvSpPr>
          <p:nvPr>
            <p:ph type="title"/>
          </p:nvPr>
        </p:nvSpPr>
        <p:spPr>
          <a:xfrm>
            <a:off x="304799" y="-1"/>
            <a:ext cx="5470528" cy="653856"/>
          </a:xfrm>
          <a:prstGeom prst="rect">
            <a:avLst/>
          </a:prstGeom>
        </p:spPr>
        <p:txBody>
          <a:bodyPr/>
          <a:lstStyle/>
          <a:p>
            <a:r>
              <a:t>This Should Be You.</a:t>
            </a:r>
          </a:p>
        </p:txBody>
      </p:sp>
      <p:sp>
        <p:nvSpPr>
          <p:cNvPr id="293"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13</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7" name="Title 1"/>
          <p:cNvSpPr txBox="1">
            <a:spLocks noGrp="1"/>
          </p:cNvSpPr>
          <p:nvPr>
            <p:ph type="title"/>
          </p:nvPr>
        </p:nvSpPr>
        <p:spPr>
          <a:xfrm>
            <a:off x="304799" y="-1"/>
            <a:ext cx="5470528" cy="653856"/>
          </a:xfrm>
          <a:prstGeom prst="rect">
            <a:avLst/>
          </a:prstGeom>
        </p:spPr>
        <p:txBody>
          <a:bodyPr/>
          <a:lstStyle/>
          <a:p>
            <a:r>
              <a:t>Our Mantra for Today and Beyond…</a:t>
            </a:r>
          </a:p>
        </p:txBody>
      </p:sp>
      <p:sp>
        <p:nvSpPr>
          <p:cNvPr id="298" name="TextBox 3"/>
          <p:cNvSpPr txBox="1"/>
          <p:nvPr/>
        </p:nvSpPr>
        <p:spPr>
          <a:xfrm>
            <a:off x="304800" y="3048000"/>
            <a:ext cx="8610600" cy="548045"/>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lvl1pPr algn="ctr">
              <a:defRPr sz="3200" i="1">
                <a:latin typeface="Arial"/>
                <a:ea typeface="Arial"/>
                <a:cs typeface="Arial"/>
                <a:sym typeface="Arial"/>
              </a:defRPr>
            </a:lvl1pPr>
          </a:lstStyle>
          <a:p>
            <a:r>
              <a:t>When it comes to web development…</a:t>
            </a:r>
          </a:p>
        </p:txBody>
      </p:sp>
      <p:sp>
        <p:nvSpPr>
          <p:cNvPr id="299"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14</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1" name="Title 1"/>
          <p:cNvSpPr txBox="1">
            <a:spLocks noGrp="1"/>
          </p:cNvSpPr>
          <p:nvPr>
            <p:ph type="title"/>
          </p:nvPr>
        </p:nvSpPr>
        <p:spPr>
          <a:xfrm>
            <a:off x="304799" y="-1"/>
            <a:ext cx="5470528" cy="653856"/>
          </a:xfrm>
          <a:prstGeom prst="rect">
            <a:avLst/>
          </a:prstGeom>
        </p:spPr>
        <p:txBody>
          <a:bodyPr/>
          <a:lstStyle/>
          <a:p>
            <a:r>
              <a:t>Our Mantra for Today and Beyond…</a:t>
            </a:r>
          </a:p>
        </p:txBody>
      </p:sp>
      <p:sp>
        <p:nvSpPr>
          <p:cNvPr id="302" name="TextBox 3"/>
          <p:cNvSpPr txBox="1"/>
          <p:nvPr/>
        </p:nvSpPr>
        <p:spPr>
          <a:xfrm>
            <a:off x="304800" y="2743200"/>
            <a:ext cx="8610600" cy="122660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lgn="ctr">
              <a:defRPr sz="8000" i="1">
                <a:latin typeface="Arial"/>
                <a:ea typeface="Arial"/>
                <a:cs typeface="Arial"/>
                <a:sym typeface="Arial"/>
              </a:defRPr>
            </a:pPr>
            <a:r>
              <a:t>I know </a:t>
            </a:r>
            <a:r>
              <a:rPr b="1" u="sng"/>
              <a:t>nothing.</a:t>
            </a:r>
          </a:p>
        </p:txBody>
      </p:sp>
      <p:sp>
        <p:nvSpPr>
          <p:cNvPr id="303"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15</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 name="TextBox 1"/>
          <p:cNvSpPr txBox="1"/>
          <p:nvPr/>
        </p:nvSpPr>
        <p:spPr>
          <a:xfrm>
            <a:off x="8305800" y="6400800"/>
            <a:ext cx="927100" cy="35066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lvl1pPr>
              <a:defRPr i="1">
                <a:latin typeface="Arial"/>
                <a:ea typeface="Arial"/>
                <a:cs typeface="Arial"/>
                <a:sym typeface="Arial"/>
              </a:defRPr>
            </a:lvl1pPr>
          </a:lstStyle>
          <a:p>
            <a:r>
              <a:t>You.</a:t>
            </a:r>
          </a:p>
        </p:txBody>
      </p:sp>
      <p:sp>
        <p:nvSpPr>
          <p:cNvPr id="308" name="Straight Arrow Connector 4"/>
          <p:cNvSpPr/>
          <p:nvPr/>
        </p:nvSpPr>
        <p:spPr>
          <a:xfrm flipH="1" flipV="1">
            <a:off x="8001000" y="6172199"/>
            <a:ext cx="304800" cy="228602"/>
          </a:xfrm>
          <a:prstGeom prst="line">
            <a:avLst/>
          </a:prstGeom>
          <a:ln w="6350">
            <a:solidFill>
              <a:srgbClr val="000000"/>
            </a:solidFill>
            <a:miter/>
            <a:tailEnd type="triangle"/>
          </a:ln>
        </p:spPr>
        <p:txBody>
          <a:bodyPr lIns="45719" rIns="45719"/>
          <a:lstStyle/>
          <a:p>
            <a:endParaRPr/>
          </a:p>
        </p:txBody>
      </p:sp>
      <p:sp>
        <p:nvSpPr>
          <p:cNvPr id="309"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16</a:t>
            </a:fld>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3" name="Title 1"/>
          <p:cNvSpPr txBox="1">
            <a:spLocks noGrp="1"/>
          </p:cNvSpPr>
          <p:nvPr>
            <p:ph type="title"/>
          </p:nvPr>
        </p:nvSpPr>
        <p:spPr>
          <a:xfrm>
            <a:off x="390606" y="2953542"/>
            <a:ext cx="8229601" cy="871859"/>
          </a:xfrm>
          <a:prstGeom prst="rect">
            <a:avLst/>
          </a:prstGeom>
        </p:spPr>
        <p:txBody>
          <a:bodyPr/>
          <a:lstStyle/>
          <a:p>
            <a:r>
              <a:t>The Path of Learning</a:t>
            </a:r>
          </a:p>
        </p:txBody>
      </p:sp>
      <p:sp>
        <p:nvSpPr>
          <p:cNvPr id="314"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17</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8"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319" name="Content Placeholder 2"/>
          <p:cNvSpPr txBox="1"/>
          <p:nvPr/>
        </p:nvSpPr>
        <p:spPr>
          <a:xfrm>
            <a:off x="289559" y="762000"/>
            <a:ext cx="8583816" cy="309348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r>
              <a:t/>
            </a:r>
            <a:br/>
            <a:r>
              <a:t>As students, you face three </a:t>
            </a:r>
            <a:endParaRPr sz="2800"/>
          </a:p>
          <a:p>
            <a:pPr indent="228600" algn="ctr">
              <a:lnSpc>
                <a:spcPct val="90000"/>
              </a:lnSpc>
              <a:defRPr sz="3200" b="1">
                <a:latin typeface="Arial"/>
                <a:ea typeface="Arial"/>
                <a:cs typeface="Arial"/>
                <a:sym typeface="Arial"/>
              </a:defRPr>
            </a:pPr>
            <a:r>
              <a:t>HUGE obstacles!</a:t>
            </a:r>
          </a:p>
        </p:txBody>
      </p:sp>
      <p:sp>
        <p:nvSpPr>
          <p:cNvPr id="320"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18</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4" name="Title 1"/>
          <p:cNvSpPr txBox="1">
            <a:spLocks noGrp="1"/>
          </p:cNvSpPr>
          <p:nvPr>
            <p:ph type="title"/>
          </p:nvPr>
        </p:nvSpPr>
        <p:spPr>
          <a:xfrm>
            <a:off x="304799" y="-1"/>
            <a:ext cx="5470528" cy="653856"/>
          </a:xfrm>
          <a:prstGeom prst="rect">
            <a:avLst/>
          </a:prstGeom>
        </p:spPr>
        <p:txBody>
          <a:bodyPr/>
          <a:lstStyle/>
          <a:p>
            <a:r>
              <a:t>Obstacle #1 – The Great Confusion</a:t>
            </a:r>
          </a:p>
        </p:txBody>
      </p:sp>
      <p:pic>
        <p:nvPicPr>
          <p:cNvPr id="325"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
        <p:nvSpPr>
          <p:cNvPr id="326"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19</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4" name="Shape 70"/>
          <p:cNvSpPr txBox="1"/>
          <p:nvPr/>
        </p:nvSpPr>
        <p:spPr>
          <a:xfrm>
            <a:off x="304800" y="760689"/>
            <a:ext cx="8718250" cy="4231895"/>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91424" tIns="91424" rIns="91424" bIns="91424">
            <a:spAutoFit/>
          </a:bodyPr>
          <a:lstStyle/>
          <a:p>
            <a:pPr indent="228600" defTabSz="685800">
              <a:defRPr sz="2800" b="1" u="sng">
                <a:latin typeface="Arial"/>
                <a:ea typeface="Arial"/>
                <a:cs typeface="Arial"/>
                <a:sym typeface="Arial"/>
              </a:defRPr>
            </a:pPr>
            <a:r>
              <a:rPr dirty="0"/>
              <a:t>Phillip Loy</a:t>
            </a:r>
          </a:p>
          <a:p>
            <a:pPr marL="685800" indent="-457200" defTabSz="685800">
              <a:buSzPct val="100000"/>
              <a:buFont typeface="Arial"/>
              <a:buChar char="•"/>
              <a:defRPr sz="1500" b="1">
                <a:latin typeface="Arial"/>
                <a:ea typeface="Arial"/>
                <a:cs typeface="Arial"/>
                <a:sym typeface="Arial"/>
              </a:defRPr>
            </a:pPr>
            <a:endParaRPr dirty="0"/>
          </a:p>
          <a:p>
            <a:pPr marL="685800" indent="-457200" defTabSz="685800">
              <a:buSzPct val="100000"/>
              <a:buFont typeface="Arial"/>
              <a:buChar char="•"/>
              <a:defRPr sz="2800">
                <a:latin typeface="Arial"/>
                <a:ea typeface="Arial"/>
                <a:cs typeface="Arial"/>
                <a:sym typeface="Arial"/>
              </a:defRPr>
            </a:pPr>
            <a:r>
              <a:rPr sz="2400" dirty="0"/>
              <a:t>Currently, I am Sr. Web Developer at</a:t>
            </a:r>
            <a:r>
              <a:rPr sz="2400" dirty="0" smtClean="0"/>
              <a:t> </a:t>
            </a:r>
            <a:r>
              <a:rPr lang="en-US" sz="2400" dirty="0" smtClean="0"/>
              <a:t>the </a:t>
            </a:r>
            <a:r>
              <a:rPr sz="2400" dirty="0" smtClean="0"/>
              <a:t>Federal </a:t>
            </a:r>
            <a:r>
              <a:rPr sz="2400" dirty="0"/>
              <a:t>U.S. </a:t>
            </a:r>
            <a:r>
              <a:rPr sz="2400"/>
              <a:t>District </a:t>
            </a:r>
            <a:r>
              <a:rPr sz="2400" smtClean="0"/>
              <a:t>Court</a:t>
            </a:r>
            <a:r>
              <a:rPr lang="en-US" sz="2400" smtClean="0"/>
              <a:t> and 11 </a:t>
            </a:r>
            <a:r>
              <a:rPr lang="en-US" sz="2400" smtClean="0"/>
              <a:t>years</a:t>
            </a:r>
            <a:r>
              <a:rPr lang="en-US" sz="2400" smtClean="0"/>
              <a:t> </a:t>
            </a:r>
            <a:r>
              <a:rPr lang="en-US" sz="2400" smtClean="0"/>
              <a:t>with the federal government</a:t>
            </a:r>
            <a:r>
              <a:rPr sz="2400" smtClean="0"/>
              <a:t>. </a:t>
            </a:r>
            <a:endParaRPr sz="2400" dirty="0"/>
          </a:p>
          <a:p>
            <a:pPr marL="685800" indent="-457200" defTabSz="685800">
              <a:buSzPct val="100000"/>
              <a:buFont typeface="Arial"/>
              <a:buChar char="•"/>
              <a:defRPr sz="2800">
                <a:latin typeface="Arial"/>
                <a:ea typeface="Arial"/>
                <a:cs typeface="Arial"/>
                <a:sym typeface="Arial"/>
              </a:defRPr>
            </a:pPr>
            <a:r>
              <a:rPr sz="2400" dirty="0"/>
              <a:t>Prior to the</a:t>
            </a:r>
            <a:r>
              <a:rPr sz="2400" dirty="0" smtClean="0"/>
              <a:t> </a:t>
            </a:r>
            <a:r>
              <a:rPr lang="en-US" sz="2400" dirty="0" smtClean="0"/>
              <a:t>federal </a:t>
            </a:r>
            <a:r>
              <a:rPr sz="2400" dirty="0" smtClean="0"/>
              <a:t>government</a:t>
            </a:r>
            <a:r>
              <a:rPr sz="2400" dirty="0"/>
              <a:t>, I worked at Northwestern for 8 years as a software developer.</a:t>
            </a:r>
          </a:p>
          <a:p>
            <a:pPr marL="685800" indent="-457200" defTabSz="685800">
              <a:buSzPct val="100000"/>
              <a:buFont typeface="Arial"/>
              <a:buChar char="•"/>
              <a:defRPr sz="2800">
                <a:latin typeface="Arial"/>
                <a:ea typeface="Arial"/>
                <a:cs typeface="Arial"/>
                <a:sym typeface="Arial"/>
              </a:defRPr>
            </a:pPr>
            <a:r>
              <a:rPr sz="2400" dirty="0"/>
              <a:t>M.S in Information Systems at </a:t>
            </a:r>
            <a:r>
              <a:rPr sz="2400" dirty="0" smtClean="0"/>
              <a:t>N</a:t>
            </a:r>
            <a:r>
              <a:rPr lang="en-US" sz="2400" dirty="0" smtClean="0"/>
              <a:t>orthwestern University</a:t>
            </a:r>
            <a:endParaRPr sz="2400" dirty="0" smtClean="0"/>
          </a:p>
          <a:p>
            <a:pPr marL="685800" indent="-457200" defTabSz="685800">
              <a:buSzPct val="100000"/>
              <a:buFont typeface="Arial"/>
              <a:buChar char="•"/>
              <a:defRPr sz="2800">
                <a:latin typeface="Arial"/>
                <a:ea typeface="Arial"/>
                <a:cs typeface="Arial"/>
                <a:sym typeface="Arial"/>
              </a:defRPr>
            </a:pPr>
            <a:r>
              <a:rPr sz="2400" dirty="0"/>
              <a:t>B.S in Computer Enginering at</a:t>
            </a:r>
            <a:r>
              <a:rPr sz="2400" dirty="0" smtClean="0"/>
              <a:t> </a:t>
            </a:r>
            <a:r>
              <a:rPr lang="en-US" sz="2400" dirty="0" smtClean="0"/>
              <a:t>University of IL</a:t>
            </a:r>
            <a:r>
              <a:rPr sz="2400" dirty="0" smtClean="0"/>
              <a:t>.</a:t>
            </a:r>
            <a:r>
              <a:rPr lang="en-US" sz="2400" dirty="0" smtClean="0"/>
              <a:t> at Chicago</a:t>
            </a:r>
            <a:endParaRPr sz="2400" dirty="0" smtClean="0"/>
          </a:p>
          <a:p>
            <a:pPr marL="685800" indent="-457200" defTabSz="685800">
              <a:buSzPct val="100000"/>
              <a:buFont typeface="Arial"/>
              <a:buChar char="•"/>
              <a:defRPr sz="2800">
                <a:latin typeface="Arial"/>
                <a:ea typeface="Arial"/>
                <a:cs typeface="Arial"/>
                <a:sym typeface="Arial"/>
              </a:defRPr>
            </a:pPr>
            <a:r>
              <a:rPr sz="2400" dirty="0"/>
              <a:t>Over 18 years</a:t>
            </a:r>
            <a:r>
              <a:rPr sz="2400" dirty="0" smtClean="0"/>
              <a:t> </a:t>
            </a:r>
            <a:r>
              <a:rPr lang="en-US" sz="2400" dirty="0" smtClean="0"/>
              <a:t>of real world </a:t>
            </a:r>
            <a:r>
              <a:rPr sz="2400" dirty="0" smtClean="0"/>
              <a:t>coding</a:t>
            </a:r>
            <a:r>
              <a:rPr lang="en-US" sz="2400" dirty="0" smtClean="0"/>
              <a:t> experiences</a:t>
            </a:r>
            <a:r>
              <a:rPr sz="2400" dirty="0" smtClean="0"/>
              <a:t>: </a:t>
            </a:r>
            <a:r>
              <a:rPr sz="2400" dirty="0"/>
              <a:t>HTML, Javascript, Jquery, Boostrap, API, SQL, and C#</a:t>
            </a:r>
          </a:p>
          <a:p>
            <a:pPr marL="685800" indent="-457200" defTabSz="685800">
              <a:buSzPct val="100000"/>
              <a:buFont typeface="Arial"/>
              <a:buChar char="•"/>
              <a:defRPr sz="2800">
                <a:latin typeface="Arial"/>
                <a:ea typeface="Arial"/>
                <a:cs typeface="Arial"/>
                <a:sym typeface="Arial"/>
              </a:defRPr>
            </a:pPr>
            <a:endParaRPr dirty="0"/>
          </a:p>
        </p:txBody>
      </p:sp>
      <p:sp>
        <p:nvSpPr>
          <p:cNvPr id="225" name="Rectangle 6"/>
          <p:cNvSpPr txBox="1"/>
          <p:nvPr/>
        </p:nvSpPr>
        <p:spPr>
          <a:xfrm>
            <a:off x="3740201" y="4402667"/>
            <a:ext cx="4184599" cy="1354217"/>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45719" rIns="45719">
            <a:spAutoFit/>
          </a:bodyPr>
          <a:lstStyle/>
          <a:p>
            <a:pPr>
              <a:defRPr sz="3000" i="1">
                <a:latin typeface="Arial"/>
                <a:ea typeface="Arial"/>
                <a:cs typeface="Arial"/>
                <a:sym typeface="Arial"/>
              </a:defRPr>
            </a:pPr>
            <a:endParaRPr dirty="0"/>
          </a:p>
          <a:p>
            <a:pPr marL="685800" indent="-457200">
              <a:buSzPct val="100000"/>
              <a:buFont typeface="Arial"/>
              <a:buChar char="•"/>
              <a:defRPr sz="2800">
                <a:latin typeface="Arial"/>
                <a:ea typeface="Arial"/>
                <a:cs typeface="Arial"/>
                <a:sym typeface="Arial"/>
              </a:defRPr>
            </a:pPr>
            <a:r>
              <a:rPr sz="2600" dirty="0"/>
              <a:t>I love teaching </a:t>
            </a:r>
          </a:p>
          <a:p>
            <a:pPr marL="685800" indent="-457200">
              <a:buSzPct val="100000"/>
              <a:buFont typeface="Arial"/>
              <a:buChar char="•"/>
              <a:defRPr sz="2800">
                <a:latin typeface="Arial"/>
                <a:ea typeface="Arial"/>
                <a:cs typeface="Arial"/>
                <a:sym typeface="Arial"/>
              </a:defRPr>
            </a:pPr>
            <a:r>
              <a:rPr sz="2600" dirty="0"/>
              <a:t>Secretly, I am a Jedi.</a:t>
            </a:r>
          </a:p>
        </p:txBody>
      </p:sp>
      <p:sp>
        <p:nvSpPr>
          <p:cNvPr id="226" name="Title 1"/>
          <p:cNvSpPr txBox="1">
            <a:spLocks noGrp="1"/>
          </p:cNvSpPr>
          <p:nvPr>
            <p:ph type="title"/>
          </p:nvPr>
        </p:nvSpPr>
        <p:spPr>
          <a:xfrm>
            <a:off x="304800" y="-1"/>
            <a:ext cx="7620000" cy="653856"/>
          </a:xfrm>
          <a:prstGeom prst="rect">
            <a:avLst/>
          </a:prstGeom>
        </p:spPr>
        <p:txBody>
          <a:bodyPr/>
          <a:lstStyle/>
          <a:p>
            <a:r>
              <a:t>Quick Introductions! (30 seconds)</a:t>
            </a:r>
          </a:p>
        </p:txBody>
      </p:sp>
      <p:pic>
        <p:nvPicPr>
          <p:cNvPr id="227" name="Screen Shot 2018-07-24 at 6.55.17 PM.png" descr="Screen Shot 2018-07-24 at 6.55.17 PM.png"/>
          <p:cNvPicPr>
            <a:picLocks noChangeAspect="1"/>
          </p:cNvPicPr>
          <p:nvPr/>
        </p:nvPicPr>
        <p:blipFill>
          <a:blip r:embed="rId3">
            <a:extLst/>
          </a:blip>
          <a:stretch>
            <a:fillRect/>
          </a:stretch>
        </p:blipFill>
        <p:spPr>
          <a:xfrm>
            <a:off x="1398845" y="4468137"/>
            <a:ext cx="2117935" cy="1868674"/>
          </a:xfrm>
          <a:prstGeom prst="rect">
            <a:avLst/>
          </a:prstGeom>
          <a:ln w="12700">
            <a:miter lim="400000"/>
          </a:ln>
        </p:spPr>
      </p:pic>
      <p:sp>
        <p:nvSpPr>
          <p:cNvPr id="228"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1" animBg="1" advAuto="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0" name="Title 1"/>
          <p:cNvSpPr txBox="1">
            <a:spLocks noGrp="1"/>
          </p:cNvSpPr>
          <p:nvPr>
            <p:ph type="title"/>
          </p:nvPr>
        </p:nvSpPr>
        <p:spPr>
          <a:xfrm>
            <a:off x="304799" y="-1"/>
            <a:ext cx="5470528" cy="653856"/>
          </a:xfrm>
          <a:prstGeom prst="rect">
            <a:avLst/>
          </a:prstGeom>
        </p:spPr>
        <p:txBody>
          <a:bodyPr/>
          <a:lstStyle/>
          <a:p>
            <a:r>
              <a:t>Obstacle #2 – The Great Doubt</a:t>
            </a:r>
          </a:p>
        </p:txBody>
      </p:sp>
      <p:pic>
        <p:nvPicPr>
          <p:cNvPr id="331"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
        <p:nvSpPr>
          <p:cNvPr id="332"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20</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6" name="Title 1"/>
          <p:cNvSpPr txBox="1">
            <a:spLocks noGrp="1"/>
          </p:cNvSpPr>
          <p:nvPr>
            <p:ph type="title"/>
          </p:nvPr>
        </p:nvSpPr>
        <p:spPr>
          <a:xfrm>
            <a:off x="304799" y="-1"/>
            <a:ext cx="5470528" cy="653856"/>
          </a:xfrm>
          <a:prstGeom prst="rect">
            <a:avLst/>
          </a:prstGeom>
        </p:spPr>
        <p:txBody>
          <a:bodyPr/>
          <a:lstStyle/>
          <a:p>
            <a:r>
              <a:t>Obstacle #3 – The Great Distance</a:t>
            </a:r>
          </a:p>
        </p:txBody>
      </p:sp>
      <p:pic>
        <p:nvPicPr>
          <p:cNvPr id="337"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
        <p:nvSpPr>
          <p:cNvPr id="338"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21</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2"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343" name="Content Placeholder 2"/>
          <p:cNvSpPr txBox="1"/>
          <p:nvPr/>
        </p:nvSpPr>
        <p:spPr>
          <a:xfrm>
            <a:off x="289559" y="762000"/>
            <a:ext cx="8583816" cy="351772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indent="228600">
              <a:lnSpc>
                <a:spcPct val="90000"/>
              </a:lnSpc>
              <a:defRPr sz="3200" b="1" u="sng">
                <a:latin typeface="Arial"/>
                <a:ea typeface="Arial"/>
                <a:cs typeface="Arial"/>
                <a:sym typeface="Arial"/>
              </a:defRPr>
            </a:pPr>
            <a:endParaRPr/>
          </a:p>
          <a:p>
            <a:pPr indent="228600">
              <a:lnSpc>
                <a:spcPct val="90000"/>
              </a:lnSpc>
              <a:defRPr sz="3200" b="1" u="sng">
                <a:latin typeface="Arial"/>
                <a:ea typeface="Arial"/>
                <a:cs typeface="Arial"/>
                <a:sym typeface="Arial"/>
              </a:defRPr>
            </a:pPr>
            <a:r>
              <a:t>Learning to Code Requires Two Things:</a:t>
            </a:r>
            <a:endParaRPr sz="2800"/>
          </a:p>
          <a:p>
            <a:pPr indent="228600">
              <a:lnSpc>
                <a:spcPct val="90000"/>
              </a:lnSpc>
              <a:defRPr sz="3200" b="1" u="sng">
                <a:latin typeface="Arial"/>
                <a:ea typeface="Arial"/>
                <a:cs typeface="Arial"/>
                <a:sym typeface="Arial"/>
              </a:defRPr>
            </a:pPr>
            <a:endParaRPr/>
          </a:p>
          <a:p>
            <a:pPr marL="742950" indent="-514350">
              <a:lnSpc>
                <a:spcPct val="90000"/>
              </a:lnSpc>
              <a:buSzPct val="100000"/>
              <a:buAutoNum type="arabicPeriod"/>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a:defRPr sz="3200">
                <a:latin typeface="Arial"/>
                <a:ea typeface="Arial"/>
                <a:cs typeface="Arial"/>
                <a:sym typeface="Arial"/>
              </a:defRPr>
            </a:pPr>
            <a:endParaR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
        <p:nvSpPr>
          <p:cNvPr id="344"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22</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49" name="Title 1"/>
          <p:cNvSpPr txBox="1">
            <a:spLocks noGrp="1"/>
          </p:cNvSpPr>
          <p:nvPr>
            <p:ph type="title"/>
          </p:nvPr>
        </p:nvSpPr>
        <p:spPr>
          <a:xfrm>
            <a:off x="304799" y="-1"/>
            <a:ext cx="5470528" cy="653856"/>
          </a:xfrm>
          <a:prstGeom prst="rect">
            <a:avLst/>
          </a:prstGeom>
        </p:spPr>
        <p:txBody>
          <a:bodyPr/>
          <a:lstStyle/>
          <a:p>
            <a:r>
              <a:t>Learning is “Frustrating”</a:t>
            </a:r>
          </a:p>
        </p:txBody>
      </p:sp>
      <p:sp>
        <p:nvSpPr>
          <p:cNvPr id="350" name="Content Placeholder 2"/>
          <p:cNvSpPr txBox="1"/>
          <p:nvPr/>
        </p:nvSpPr>
        <p:spPr>
          <a:xfrm>
            <a:off x="457200" y="838200"/>
            <a:ext cx="8229600" cy="527035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endParaR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endParaRPr/>
          </a:p>
          <a:p>
            <a:pPr>
              <a:lnSpc>
                <a:spcPct val="90000"/>
              </a:lnSpc>
              <a:spcBef>
                <a:spcPts val="1000"/>
              </a:spcBef>
              <a:defRPr sz="1600" i="1">
                <a:latin typeface="Arial"/>
                <a:ea typeface="Arial"/>
                <a:cs typeface="Arial"/>
                <a:sym typeface="Arial"/>
              </a:defRPr>
            </a:pPr>
            <a:r>
              <a:t>Jeff Dickey, Author of Write Modern Web Apps with the MEAN Stack: Mongo, Express, AngularJS, and Node.JS</a:t>
            </a:r>
          </a:p>
        </p:txBody>
      </p:sp>
      <p:sp>
        <p:nvSpPr>
          <p:cNvPr id="351"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23</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5"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356"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57" name="Content Placeholder 2"/>
          <p:cNvSpPr txBox="1"/>
          <p:nvPr/>
        </p:nvSpPr>
        <p:spPr>
          <a:xfrm>
            <a:off x="443344" y="914400"/>
            <a:ext cx="8229601" cy="297885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indent="228600">
              <a:lnSpc>
                <a:spcPct val="90000"/>
              </a:lnSpc>
              <a:defRPr sz="2800" b="1"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200" b="1"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200">
                <a:solidFill>
                  <a:srgbClr val="FFFFFF"/>
                </a:solidFill>
                <a:latin typeface="Arial"/>
                <a:ea typeface="Arial"/>
                <a:cs typeface="Arial"/>
                <a:sym typeface="Arial"/>
              </a:defRPr>
            </a:pPr>
            <a:endParaRPr/>
          </a:p>
          <a:p>
            <a:pPr marL="742950" indent="-514350" algn="ctr">
              <a:lnSpc>
                <a:spcPct val="90000"/>
              </a:lnSpc>
              <a:buSzPct val="100000"/>
              <a:buAutoNum type="arabicPeriod" startAt="3"/>
              <a:defRPr sz="3200">
                <a:solidFill>
                  <a:srgbClr val="FFFFFF"/>
                </a:solidFill>
                <a:latin typeface="Arial"/>
                <a:ea typeface="Arial"/>
                <a:cs typeface="Arial"/>
                <a:sym typeface="Arial"/>
              </a:defRPr>
            </a:pPr>
            <a:endParaRPr/>
          </a:p>
          <a:p>
            <a:pPr indent="228600">
              <a:lnSpc>
                <a:spcPct val="90000"/>
              </a:lnSpc>
              <a:defRPr sz="3200">
                <a:solidFill>
                  <a:srgbClr val="FFFFFF"/>
                </a:solidFill>
                <a:latin typeface="Arial"/>
                <a:ea typeface="Arial"/>
                <a:cs typeface="Arial"/>
                <a:sym typeface="Arial"/>
              </a:defRPr>
            </a:pPr>
            <a:endParaRPr/>
          </a:p>
        </p:txBody>
      </p:sp>
      <p:pic>
        <p:nvPicPr>
          <p:cNvPr id="358" name="Picture 2" descr="Picture 2"/>
          <p:cNvPicPr>
            <a:picLocks noChangeAspect="1"/>
          </p:cNvPicPr>
          <p:nvPr/>
        </p:nvPicPr>
        <p:blipFill>
          <a:blip r:embed="rId2">
            <a:extLst/>
          </a:blip>
          <a:stretch>
            <a:fillRect/>
          </a:stretch>
        </p:blipFill>
        <p:spPr>
          <a:xfrm>
            <a:off x="6113057" y="3429000"/>
            <a:ext cx="3042685" cy="3008753"/>
          </a:xfrm>
          <a:prstGeom prst="rect">
            <a:avLst/>
          </a:prstGeom>
          <a:ln w="12700">
            <a:miter lim="400000"/>
          </a:ln>
        </p:spPr>
      </p:pic>
      <p:sp>
        <p:nvSpPr>
          <p:cNvPr id="359"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24</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1"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362"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63" name="Content Placeholder 2"/>
          <p:cNvSpPr txBox="1"/>
          <p:nvPr/>
        </p:nvSpPr>
        <p:spPr>
          <a:xfrm>
            <a:off x="443344" y="914400"/>
            <a:ext cx="8229601" cy="3724096"/>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indent="228600" defTabSz="685800">
              <a:defRPr sz="2800" b="1" u="sng">
                <a:solidFill>
                  <a:srgbClr val="FFFFFF"/>
                </a:solidFill>
                <a:latin typeface="Arial"/>
                <a:ea typeface="Arial"/>
                <a:cs typeface="Arial"/>
                <a:sym typeface="Arial"/>
              </a:defRPr>
            </a:pPr>
            <a:r>
              <a:rPr dirty="0"/>
              <a:t>Throughout this course, always remember to:</a:t>
            </a:r>
            <a:endParaRPr sz="2400" dirty="0"/>
          </a:p>
          <a:p>
            <a:pPr indent="228600" defTabSz="685800">
              <a:defRPr sz="2800">
                <a:solidFill>
                  <a:srgbClr val="FFFFFF"/>
                </a:solidFill>
                <a:latin typeface="Arial"/>
                <a:ea typeface="Arial"/>
                <a:cs typeface="Arial"/>
                <a:sym typeface="Arial"/>
              </a:defRPr>
            </a:pPr>
            <a:endParaRPr dirty="0"/>
          </a:p>
          <a:p>
            <a:pPr marL="971550" indent="-742950" defTabSz="685800">
              <a:buSzPct val="100000"/>
              <a:buFont typeface="Wingdings" charset="2"/>
              <a:buAutoNum type="arabicPlain"/>
              <a:defRPr sz="3600" i="1">
                <a:solidFill>
                  <a:srgbClr val="FFFFFF"/>
                </a:solidFill>
                <a:latin typeface="Arial"/>
                <a:ea typeface="Arial"/>
                <a:cs typeface="Arial"/>
                <a:sym typeface="Arial"/>
              </a:defRPr>
            </a:pPr>
            <a:r>
              <a:rPr dirty="0"/>
              <a:t> Work Hard!</a:t>
            </a:r>
            <a:r>
              <a:rPr dirty="0" smtClean="0"/>
              <a:t>!</a:t>
            </a:r>
            <a:endParaRPr sz="2400" dirty="0" smtClean="0"/>
          </a:p>
          <a:p>
            <a:pPr marL="971550" indent="-742950" defTabSz="685800">
              <a:buSzPct val="100000"/>
              <a:buFont typeface="Wingdings" charset="2"/>
              <a:buAutoNum type="arabicPlain"/>
              <a:defRPr sz="3600">
                <a:solidFill>
                  <a:srgbClr val="FFFFFF"/>
                </a:solidFill>
                <a:latin typeface="Arial"/>
                <a:ea typeface="Arial"/>
                <a:cs typeface="Arial"/>
                <a:sym typeface="Arial"/>
              </a:defRPr>
            </a:pPr>
            <a:endParaRPr dirty="0"/>
          </a:p>
          <a:p>
            <a:pPr marL="971550" indent="-742950" defTabSz="685800">
              <a:buSzPct val="100000"/>
              <a:buFont typeface="Wingdings" charset="2"/>
              <a:buAutoNum type="arabicPlain"/>
              <a:defRPr sz="3600" b="1" i="1">
                <a:solidFill>
                  <a:srgbClr val="FFFFFF"/>
                </a:solidFill>
                <a:latin typeface="Arial"/>
                <a:ea typeface="Arial"/>
                <a:cs typeface="Arial"/>
                <a:sym typeface="Arial"/>
              </a:defRPr>
            </a:pPr>
            <a:r>
              <a:rPr dirty="0"/>
              <a:t> Appreciate your successes</a:t>
            </a:r>
            <a:endParaRPr sz="2400" dirty="0"/>
          </a:p>
          <a:p>
            <a:pPr marL="742950" indent="-514350" algn="ctr" defTabSz="685800">
              <a:buSzPct val="100000"/>
              <a:buAutoNum type="arabicPlain"/>
              <a:defRPr sz="3600">
                <a:solidFill>
                  <a:srgbClr val="FFFFFF"/>
                </a:solidFill>
                <a:latin typeface="Arial"/>
                <a:ea typeface="Arial"/>
                <a:cs typeface="Arial"/>
                <a:sym typeface="Arial"/>
              </a:defRPr>
            </a:pPr>
            <a:endParaRPr dirty="0"/>
          </a:p>
          <a:p>
            <a:pPr indent="228600" defTabSz="685800">
              <a:defRPr sz="3600">
                <a:solidFill>
                  <a:srgbClr val="FFFFFF"/>
                </a:solidFill>
                <a:latin typeface="Arial"/>
                <a:ea typeface="Arial"/>
                <a:cs typeface="Arial"/>
                <a:sym typeface="Arial"/>
              </a:defRPr>
            </a:pPr>
            <a:endParaRPr dirty="0"/>
          </a:p>
        </p:txBody>
      </p:sp>
      <p:pic>
        <p:nvPicPr>
          <p:cNvPr id="364" name="Picture 4" descr="Picture 4"/>
          <p:cNvPicPr>
            <a:picLocks noChangeAspect="1"/>
          </p:cNvPicPr>
          <p:nvPr/>
        </p:nvPicPr>
        <p:blipFill>
          <a:blip r:embed="rId2">
            <a:extLst/>
          </a:blip>
          <a:srcRect b="3603"/>
          <a:stretch>
            <a:fillRect/>
          </a:stretch>
        </p:blipFill>
        <p:spPr>
          <a:xfrm>
            <a:off x="5548464" y="3810000"/>
            <a:ext cx="3607276" cy="2607946"/>
          </a:xfrm>
          <a:prstGeom prst="rect">
            <a:avLst/>
          </a:prstGeom>
          <a:ln w="12700">
            <a:miter lim="400000"/>
          </a:ln>
        </p:spPr>
      </p:pic>
      <p:sp>
        <p:nvSpPr>
          <p:cNvPr id="365"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25</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7"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368"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69" name="Content Placeholder 2"/>
          <p:cNvSpPr txBox="1"/>
          <p:nvPr/>
        </p:nvSpPr>
        <p:spPr>
          <a:xfrm>
            <a:off x="443344" y="914400"/>
            <a:ext cx="8229601" cy="386875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indent="228600">
              <a:lnSpc>
                <a:spcPct val="90000"/>
              </a:lnSpc>
              <a:defRPr sz="2800" b="1" u="sng">
                <a:solidFill>
                  <a:srgbClr val="FFFFFF"/>
                </a:solidFill>
                <a:latin typeface="Arial"/>
                <a:ea typeface="Arial"/>
                <a:cs typeface="Arial"/>
                <a:sym typeface="Arial"/>
              </a:defRPr>
            </a:pPr>
            <a:r>
              <a:rPr dirty="0"/>
              <a:t>Throughout this course, always remember to:</a:t>
            </a:r>
          </a:p>
          <a:p>
            <a:pPr indent="228600">
              <a:lnSpc>
                <a:spcPct val="90000"/>
              </a:lnSpc>
              <a:defRPr sz="2800">
                <a:solidFill>
                  <a:srgbClr val="FFFFFF"/>
                </a:solidFill>
                <a:latin typeface="Arial"/>
                <a:ea typeface="Arial"/>
                <a:cs typeface="Arial"/>
                <a:sym typeface="Arial"/>
              </a:defRPr>
            </a:pPr>
            <a:endParaRPr dirty="0"/>
          </a:p>
          <a:p>
            <a:pPr marL="971550" indent="-742950">
              <a:lnSpc>
                <a:spcPct val="90000"/>
              </a:lnSpc>
              <a:buSzPct val="100000"/>
              <a:buFont typeface="Wingdings" charset="2"/>
              <a:buAutoNum type="arabicPlain"/>
              <a:defRPr sz="3600" i="1">
                <a:solidFill>
                  <a:srgbClr val="FFFFFF"/>
                </a:solidFill>
                <a:latin typeface="Arial"/>
                <a:ea typeface="Arial"/>
                <a:cs typeface="Arial"/>
                <a:sym typeface="Arial"/>
              </a:defRPr>
            </a:pPr>
            <a:r>
              <a:rPr dirty="0"/>
              <a:t> Work Hard!!</a:t>
            </a:r>
            <a:endParaRPr sz="2800" dirty="0"/>
          </a:p>
          <a:p>
            <a:pPr marL="971550" indent="-742950">
              <a:lnSpc>
                <a:spcPct val="90000"/>
              </a:lnSpc>
              <a:buSzPct val="100000"/>
              <a:buFont typeface="Wingdings" charset="2"/>
              <a:buAutoNum type="arabicPlain"/>
              <a:defRPr sz="3600">
                <a:solidFill>
                  <a:srgbClr val="FFFFFF"/>
                </a:solidFill>
                <a:latin typeface="Arial"/>
                <a:ea typeface="Arial"/>
                <a:cs typeface="Arial"/>
                <a:sym typeface="Arial"/>
              </a:defRPr>
            </a:pPr>
            <a:endParaRPr dirty="0"/>
          </a:p>
          <a:p>
            <a:pPr marL="971550" indent="-742950">
              <a:lnSpc>
                <a:spcPct val="90000"/>
              </a:lnSpc>
              <a:buSzPct val="100000"/>
              <a:buFont typeface="Wingdings" charset="2"/>
              <a:buAutoNum type="arabicPlain"/>
              <a:defRPr sz="3600" i="1">
                <a:solidFill>
                  <a:srgbClr val="FFFFFF"/>
                </a:solidFill>
                <a:latin typeface="Arial"/>
                <a:ea typeface="Arial"/>
                <a:cs typeface="Arial"/>
                <a:sym typeface="Arial"/>
              </a:defRPr>
            </a:pPr>
            <a:r>
              <a:rPr dirty="0"/>
              <a:t> Appreciate your successes</a:t>
            </a:r>
            <a:endParaRPr sz="2800" dirty="0"/>
          </a:p>
          <a:p>
            <a:pPr marL="971550" indent="-742950" algn="ctr">
              <a:lnSpc>
                <a:spcPct val="90000"/>
              </a:lnSpc>
              <a:buSzPct val="100000"/>
              <a:buFont typeface="Wingdings" charset="2"/>
              <a:buAutoNum type="arabicPlain"/>
              <a:defRPr sz="3600">
                <a:solidFill>
                  <a:srgbClr val="FFFFFF"/>
                </a:solidFill>
                <a:latin typeface="Arial"/>
                <a:ea typeface="Arial"/>
                <a:cs typeface="Arial"/>
                <a:sym typeface="Arial"/>
              </a:defRPr>
            </a:pPr>
            <a:endParaRPr dirty="0"/>
          </a:p>
          <a:p>
            <a:pPr marL="971550" indent="-742950">
              <a:lnSpc>
                <a:spcPct val="90000"/>
              </a:lnSpc>
              <a:buSzPct val="100000"/>
              <a:buFont typeface="Wingdings" charset="2"/>
              <a:buAutoNum type="arabicPlain"/>
              <a:defRPr sz="3600" b="1">
                <a:solidFill>
                  <a:srgbClr val="FFFFFF"/>
                </a:solidFill>
                <a:latin typeface="Arial"/>
                <a:ea typeface="Arial"/>
                <a:cs typeface="Arial"/>
                <a:sym typeface="Arial"/>
              </a:defRPr>
            </a:pPr>
            <a:r>
              <a:rPr dirty="0"/>
              <a:t> </a:t>
            </a:r>
            <a:r>
              <a:rPr i="1" dirty="0"/>
              <a:t>Trust yourself</a:t>
            </a:r>
            <a:endParaRPr sz="2800" dirty="0"/>
          </a:p>
          <a:p>
            <a:pPr marL="742950" indent="-514350">
              <a:lnSpc>
                <a:spcPct val="90000"/>
              </a:lnSpc>
              <a:buSzPct val="100000"/>
              <a:buAutoNum type="arabicPlain"/>
              <a:defRPr sz="3600">
                <a:solidFill>
                  <a:srgbClr val="FFFFFF"/>
                </a:solidFill>
                <a:latin typeface="Arial"/>
                <a:ea typeface="Arial"/>
                <a:cs typeface="Arial"/>
                <a:sym typeface="Arial"/>
              </a:defRPr>
            </a:pPr>
            <a:endParaRPr dirty="0"/>
          </a:p>
        </p:txBody>
      </p:sp>
      <p:pic>
        <p:nvPicPr>
          <p:cNvPr id="370" name="Picture 8" descr="Picture 8"/>
          <p:cNvPicPr>
            <a:picLocks noChangeAspect="1"/>
          </p:cNvPicPr>
          <p:nvPr/>
        </p:nvPicPr>
        <p:blipFill>
          <a:blip r:embed="rId3">
            <a:extLst/>
          </a:blip>
          <a:srcRect t="2868" b="2856"/>
          <a:stretch>
            <a:fillRect/>
          </a:stretch>
        </p:blipFill>
        <p:spPr>
          <a:xfrm>
            <a:off x="5559443" y="3917920"/>
            <a:ext cx="3584557" cy="2514601"/>
          </a:xfrm>
          <a:prstGeom prst="rect">
            <a:avLst/>
          </a:prstGeom>
          <a:ln w="12700">
            <a:miter lim="400000"/>
          </a:ln>
        </p:spPr>
      </p:pic>
      <p:sp>
        <p:nvSpPr>
          <p:cNvPr id="371"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26</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5" name="Title 1"/>
          <p:cNvSpPr txBox="1">
            <a:spLocks noGrp="1"/>
          </p:cNvSpPr>
          <p:nvPr>
            <p:ph type="title"/>
          </p:nvPr>
        </p:nvSpPr>
        <p:spPr>
          <a:xfrm>
            <a:off x="304799" y="-1"/>
            <a:ext cx="5470528" cy="653856"/>
          </a:xfrm>
          <a:prstGeom prst="rect">
            <a:avLst/>
          </a:prstGeom>
        </p:spPr>
        <p:txBody>
          <a:bodyPr/>
          <a:lstStyle/>
          <a:p>
            <a:r>
              <a:t>But remember…</a:t>
            </a:r>
          </a:p>
        </p:txBody>
      </p:sp>
      <p:sp>
        <p:nvSpPr>
          <p:cNvPr id="376"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377" name="Content Placeholder 2"/>
          <p:cNvSpPr txBox="1"/>
          <p:nvPr/>
        </p:nvSpPr>
        <p:spPr>
          <a:xfrm>
            <a:off x="920269" y="4222186"/>
            <a:ext cx="7315201" cy="109144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indent="228600" algn="ctr">
              <a:lnSpc>
                <a:spcPct val="90000"/>
              </a:lnSpc>
              <a:defRPr sz="3600" i="1">
                <a:solidFill>
                  <a:srgbClr val="FFFFFF"/>
                </a:solidFill>
                <a:latin typeface="Arial"/>
                <a:ea typeface="Arial"/>
                <a:cs typeface="Arial"/>
                <a:sym typeface="Arial"/>
              </a:defRPr>
            </a:pPr>
            <a:r>
              <a:t>If you want to go fast, go alone. </a:t>
            </a:r>
            <a:endParaRPr sz="2800"/>
          </a:p>
          <a:p>
            <a:pPr indent="228600" algn="ctr">
              <a:lnSpc>
                <a:spcPct val="90000"/>
              </a:lnSpc>
              <a:defRPr sz="3600" i="1">
                <a:solidFill>
                  <a:srgbClr val="FFFFFF"/>
                </a:solidFill>
                <a:latin typeface="Arial"/>
                <a:ea typeface="Arial"/>
                <a:cs typeface="Arial"/>
                <a:sym typeface="Arial"/>
              </a:defRPr>
            </a:pPr>
            <a:r>
              <a:t>If you want to go far, go in a team.</a:t>
            </a:r>
          </a:p>
        </p:txBody>
      </p:sp>
      <p:pic>
        <p:nvPicPr>
          <p:cNvPr id="378" name="Picture 2" descr="Picture 2"/>
          <p:cNvPicPr>
            <a:picLocks noChangeAspect="1"/>
          </p:cNvPicPr>
          <p:nvPr/>
        </p:nvPicPr>
        <p:blipFill>
          <a:blip r:embed="rId2">
            <a:extLst/>
          </a:blip>
          <a:stretch>
            <a:fillRect/>
          </a:stretch>
        </p:blipFill>
        <p:spPr>
          <a:xfrm>
            <a:off x="2053166" y="838200"/>
            <a:ext cx="5049408" cy="3262092"/>
          </a:xfrm>
          <a:prstGeom prst="rect">
            <a:avLst/>
          </a:prstGeom>
          <a:ln w="12700">
            <a:miter lim="400000"/>
          </a:ln>
        </p:spPr>
      </p:pic>
      <p:sp>
        <p:nvSpPr>
          <p:cNvPr id="379"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27</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1" name="Title 1"/>
          <p:cNvSpPr txBox="1">
            <a:spLocks noGrp="1"/>
          </p:cNvSpPr>
          <p:nvPr>
            <p:ph type="title"/>
          </p:nvPr>
        </p:nvSpPr>
        <p:spPr>
          <a:xfrm>
            <a:off x="304800" y="-1"/>
            <a:ext cx="6934200" cy="653856"/>
          </a:xfrm>
          <a:prstGeom prst="rect">
            <a:avLst/>
          </a:prstGeom>
        </p:spPr>
        <p:txBody>
          <a:bodyPr/>
          <a:lstStyle/>
          <a:p>
            <a:r>
              <a:t>Google Fu – The Most Important Skill of All</a:t>
            </a:r>
          </a:p>
        </p:txBody>
      </p:sp>
      <p:sp>
        <p:nvSpPr>
          <p:cNvPr id="382" name="Rectangle 2"/>
          <p:cNvSpPr txBox="1"/>
          <p:nvPr/>
        </p:nvSpPr>
        <p:spPr>
          <a:xfrm>
            <a:off x="2667000" y="5638800"/>
            <a:ext cx="4396418" cy="609883"/>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45719" rIns="45719">
            <a:spAutoFit/>
          </a:bodyPr>
          <a:lstStyle>
            <a:lvl1pPr>
              <a:defRPr sz="3600" b="1" u="sng">
                <a:solidFill>
                  <a:srgbClr val="0000FF"/>
                </a:solidFill>
                <a:uFill>
                  <a:solidFill>
                    <a:srgbClr val="0000FF"/>
                  </a:solidFill>
                </a:uFill>
                <a:latin typeface="Arial"/>
                <a:ea typeface="Arial"/>
                <a:cs typeface="Arial"/>
                <a:sym typeface="Arial"/>
                <a:hlinkClick r:id="rId3"/>
              </a:defRPr>
            </a:lvl1pPr>
          </a:lstStyle>
          <a:p>
            <a:pPr>
              <a:defRPr u="none">
                <a:solidFill>
                  <a:srgbClr val="000000"/>
                </a:solidFill>
                <a:uFillTx/>
              </a:defRPr>
            </a:pPr>
            <a:r>
              <a:rPr u="sng">
                <a:solidFill>
                  <a:srgbClr val="0000FF"/>
                </a:solidFill>
                <a:uFill>
                  <a:solidFill>
                    <a:srgbClr val="0000FF"/>
                  </a:solidFill>
                </a:uFill>
                <a:hlinkClick r:id="rId3"/>
              </a:rPr>
              <a:t>What is Google Fu?</a:t>
            </a:r>
          </a:p>
        </p:txBody>
      </p:sp>
      <p:pic>
        <p:nvPicPr>
          <p:cNvPr id="383" name="Picture 6" descr="Picture 6"/>
          <p:cNvPicPr>
            <a:picLocks noChangeAspect="1"/>
          </p:cNvPicPr>
          <p:nvPr/>
        </p:nvPicPr>
        <p:blipFill>
          <a:blip r:embed="rId4">
            <a:extLst/>
          </a:blip>
          <a:stretch>
            <a:fillRect/>
          </a:stretch>
        </p:blipFill>
        <p:spPr>
          <a:xfrm>
            <a:off x="-2628" y="2003326"/>
            <a:ext cx="9144001" cy="2286001"/>
          </a:xfrm>
          <a:prstGeom prst="rect">
            <a:avLst/>
          </a:prstGeom>
          <a:ln w="12700">
            <a:miter lim="400000"/>
          </a:ln>
        </p:spPr>
      </p:pic>
      <p:sp>
        <p:nvSpPr>
          <p:cNvPr id="384"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28</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390606" y="2953542"/>
            <a:ext cx="8229601" cy="871859"/>
          </a:xfrm>
          <a:prstGeom prst="rect">
            <a:avLst/>
          </a:prstGeom>
        </p:spPr>
        <p:txBody>
          <a:bodyPr/>
          <a:lstStyle/>
          <a:p>
            <a:r>
              <a:t>Course Structure</a:t>
            </a:r>
          </a:p>
        </p:txBody>
      </p:sp>
      <p:sp>
        <p:nvSpPr>
          <p:cNvPr id="389"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29</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2" name="Title 1"/>
          <p:cNvSpPr txBox="1">
            <a:spLocks noGrp="1"/>
          </p:cNvSpPr>
          <p:nvPr>
            <p:ph type="title"/>
          </p:nvPr>
        </p:nvSpPr>
        <p:spPr>
          <a:xfrm>
            <a:off x="304799" y="-1"/>
            <a:ext cx="5470528" cy="653856"/>
          </a:xfrm>
          <a:prstGeom prst="rect">
            <a:avLst/>
          </a:prstGeom>
        </p:spPr>
        <p:txBody>
          <a:bodyPr/>
          <a:lstStyle/>
          <a:p>
            <a:r>
              <a:t>Some Cool Stuff I Made…</a:t>
            </a:r>
          </a:p>
        </p:txBody>
      </p:sp>
      <p:pic>
        <p:nvPicPr>
          <p:cNvPr id="233" name="Screen Shot 2018-07-23 at 12.28.31 AM.png" descr="Screen Shot 2018-07-23 at 12.28.31 AM.png"/>
          <p:cNvPicPr>
            <a:picLocks noChangeAspect="1"/>
          </p:cNvPicPr>
          <p:nvPr/>
        </p:nvPicPr>
        <p:blipFill>
          <a:blip r:embed="rId3">
            <a:extLst/>
          </a:blip>
          <a:stretch>
            <a:fillRect/>
          </a:stretch>
        </p:blipFill>
        <p:spPr>
          <a:xfrm>
            <a:off x="400766" y="749923"/>
            <a:ext cx="8342468" cy="5593610"/>
          </a:xfrm>
          <a:prstGeom prst="rect">
            <a:avLst/>
          </a:prstGeom>
          <a:ln w="12700">
            <a:miter lim="400000"/>
          </a:ln>
        </p:spPr>
      </p:pic>
      <p:sp>
        <p:nvSpPr>
          <p:cNvPr id="234"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3" name="Title 1"/>
          <p:cNvSpPr txBox="1">
            <a:spLocks noGrp="1"/>
          </p:cNvSpPr>
          <p:nvPr>
            <p:ph type="title"/>
          </p:nvPr>
        </p:nvSpPr>
        <p:spPr>
          <a:xfrm>
            <a:off x="304799" y="-1"/>
            <a:ext cx="5470528" cy="653856"/>
          </a:xfrm>
          <a:prstGeom prst="rect">
            <a:avLst/>
          </a:prstGeom>
        </p:spPr>
        <p:txBody>
          <a:bodyPr/>
          <a:lstStyle/>
          <a:p>
            <a:r>
              <a:t>Daily Schedule</a:t>
            </a:r>
          </a:p>
        </p:txBody>
      </p:sp>
      <p:sp>
        <p:nvSpPr>
          <p:cNvPr id="394" name="Shape 70"/>
          <p:cNvSpPr txBox="1"/>
          <p:nvPr/>
        </p:nvSpPr>
        <p:spPr>
          <a:xfrm>
            <a:off x="98425" y="747990"/>
            <a:ext cx="8947150" cy="5263918"/>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Project Work</a:t>
            </a:r>
          </a:p>
        </p:txBody>
      </p:sp>
      <p:sp>
        <p:nvSpPr>
          <p:cNvPr id="395"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30</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 name="Title 1"/>
          <p:cNvSpPr txBox="1">
            <a:spLocks noGrp="1"/>
          </p:cNvSpPr>
          <p:nvPr>
            <p:ph type="title"/>
          </p:nvPr>
        </p:nvSpPr>
        <p:spPr>
          <a:xfrm>
            <a:off x="304799" y="-1"/>
            <a:ext cx="5470528" cy="653856"/>
          </a:xfrm>
          <a:prstGeom prst="rect">
            <a:avLst/>
          </a:prstGeom>
        </p:spPr>
        <p:txBody>
          <a:bodyPr/>
          <a:lstStyle/>
          <a:p>
            <a:r>
              <a:t>Daily Schedule</a:t>
            </a:r>
          </a:p>
        </p:txBody>
      </p:sp>
      <p:sp>
        <p:nvSpPr>
          <p:cNvPr id="400" name="Shape 70"/>
          <p:cNvSpPr txBox="1"/>
          <p:nvPr/>
        </p:nvSpPr>
        <p:spPr>
          <a:xfrm>
            <a:off x="98425" y="747990"/>
            <a:ext cx="8947150" cy="5263918"/>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Project Work</a:t>
            </a:r>
          </a:p>
        </p:txBody>
      </p:sp>
      <p:sp>
        <p:nvSpPr>
          <p:cNvPr id="401"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402" name="TextBox 6"/>
          <p:cNvSpPr txBox="1"/>
          <p:nvPr/>
        </p:nvSpPr>
        <p:spPr>
          <a:xfrm>
            <a:off x="4181117" y="4770099"/>
            <a:ext cx="4845011" cy="486207"/>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45719" rIns="45719">
            <a:spAutoFit/>
          </a:bodyPr>
          <a:lstStyle>
            <a:lvl1pPr algn="ctr">
              <a:defRPr sz="2800" b="1" u="sng">
                <a:solidFill>
                  <a:srgbClr val="C00000"/>
                </a:solidFill>
                <a:latin typeface="Arial"/>
                <a:ea typeface="Arial"/>
                <a:cs typeface="Arial"/>
                <a:sym typeface="Arial"/>
              </a:defRPr>
            </a:lvl1pPr>
          </a:lstStyle>
          <a:p>
            <a:r>
              <a:t>The Super Important Stuff!!!</a:t>
            </a:r>
          </a:p>
        </p:txBody>
      </p:sp>
      <p:sp>
        <p:nvSpPr>
          <p:cNvPr id="403" name="TextBox 7"/>
          <p:cNvSpPr txBox="1"/>
          <p:nvPr/>
        </p:nvSpPr>
        <p:spPr>
          <a:xfrm>
            <a:off x="4838491" y="5364612"/>
            <a:ext cx="3530264" cy="486207"/>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45719" rIns="45719">
            <a:spAutoFit/>
          </a:bodyPr>
          <a:lstStyle>
            <a:lvl1pPr algn="ctr">
              <a:defRPr sz="2800" i="1">
                <a:solidFill>
                  <a:srgbClr val="C00000"/>
                </a:solidFill>
                <a:latin typeface="Arial"/>
                <a:ea typeface="Arial"/>
                <a:cs typeface="Arial"/>
                <a:sym typeface="Arial"/>
              </a:defRPr>
            </a:lvl1pPr>
          </a:lstStyle>
          <a:p>
            <a:r>
              <a:t>i.e. Always be coding!</a:t>
            </a:r>
          </a:p>
        </p:txBody>
      </p:sp>
      <p:sp>
        <p:nvSpPr>
          <p:cNvPr id="404"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31</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8" name="Title 1"/>
          <p:cNvSpPr txBox="1">
            <a:spLocks noGrp="1"/>
          </p:cNvSpPr>
          <p:nvPr>
            <p:ph type="title"/>
          </p:nvPr>
        </p:nvSpPr>
        <p:spPr>
          <a:xfrm>
            <a:off x="390606" y="2953542"/>
            <a:ext cx="8229601" cy="871859"/>
          </a:xfrm>
          <a:prstGeom prst="rect">
            <a:avLst/>
          </a:prstGeom>
        </p:spPr>
        <p:txBody>
          <a:bodyPr/>
          <a:lstStyle/>
          <a:p>
            <a:r>
              <a:t>Pre-Work</a:t>
            </a:r>
          </a:p>
        </p:txBody>
      </p:sp>
      <p:sp>
        <p:nvSpPr>
          <p:cNvPr id="409"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32</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3" name="Title 1"/>
          <p:cNvSpPr txBox="1">
            <a:spLocks noGrp="1"/>
          </p:cNvSpPr>
          <p:nvPr>
            <p:ph type="title"/>
          </p:nvPr>
        </p:nvSpPr>
        <p:spPr>
          <a:xfrm>
            <a:off x="304799" y="-1"/>
            <a:ext cx="5470528" cy="653856"/>
          </a:xfrm>
          <a:prstGeom prst="rect">
            <a:avLst/>
          </a:prstGeom>
        </p:spPr>
        <p:txBody>
          <a:bodyPr/>
          <a:lstStyle/>
          <a:p>
            <a:r>
              <a:t>Software Checklist</a:t>
            </a:r>
          </a:p>
        </p:txBody>
      </p:sp>
      <p:sp>
        <p:nvSpPr>
          <p:cNvPr id="414" name="Shape 70"/>
          <p:cNvSpPr txBox="1"/>
          <p:nvPr/>
        </p:nvSpPr>
        <p:spPr>
          <a:xfrm>
            <a:off x="98425" y="747989"/>
            <a:ext cx="8947150" cy="4857518"/>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marL="685800" indent="-457200" defTabSz="685800">
              <a:buSzPct val="100000"/>
              <a:buFont typeface="Arial"/>
              <a:buChar char="•"/>
              <a:defRPr sz="1500" b="1">
                <a:latin typeface="Arial"/>
                <a:ea typeface="Arial"/>
                <a:cs typeface="Arial"/>
                <a:sym typeface="Arial"/>
              </a:defRPr>
            </a:pPr>
            <a:endParaR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85800" indent="-457200" defTabSz="685800">
              <a:buSzPct val="100000"/>
              <a:buChar char="❑"/>
              <a:defRPr sz="2800">
                <a:latin typeface="Arial"/>
                <a:ea typeface="Arial"/>
                <a:cs typeface="Arial"/>
                <a:sym typeface="Arial"/>
              </a:defRPr>
            </a:pPr>
            <a:r>
              <a:t>Google Chrome</a:t>
            </a:r>
            <a:endParaRPr sz="2400"/>
          </a:p>
          <a:p>
            <a:pPr indent="228600" defTabSz="685800">
              <a:defRPr sz="2800">
                <a:latin typeface="Arial"/>
                <a:ea typeface="Arial"/>
                <a:cs typeface="Arial"/>
                <a:sym typeface="Arial"/>
              </a:defRPr>
            </a:pPr>
            <a:endParaRPr/>
          </a:p>
        </p:txBody>
      </p:sp>
      <p:sp>
        <p:nvSpPr>
          <p:cNvPr id="415"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33</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7" name="Title 1"/>
          <p:cNvSpPr txBox="1">
            <a:spLocks noGrp="1"/>
          </p:cNvSpPr>
          <p:nvPr>
            <p:ph type="title"/>
          </p:nvPr>
        </p:nvSpPr>
        <p:spPr>
          <a:xfrm>
            <a:off x="304799" y="-1"/>
            <a:ext cx="5470528" cy="653856"/>
          </a:xfrm>
          <a:prstGeom prst="rect">
            <a:avLst/>
          </a:prstGeom>
        </p:spPr>
        <p:txBody>
          <a:bodyPr/>
          <a:lstStyle/>
          <a:p>
            <a:r>
              <a:t>Accounts Checklist</a:t>
            </a:r>
          </a:p>
        </p:txBody>
      </p:sp>
      <p:sp>
        <p:nvSpPr>
          <p:cNvPr id="418" name="Shape 70"/>
          <p:cNvSpPr txBox="1"/>
          <p:nvPr/>
        </p:nvSpPr>
        <p:spPr>
          <a:xfrm>
            <a:off x="98425" y="914399"/>
            <a:ext cx="8947150" cy="5860818"/>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endParaRPr/>
          </a:p>
          <a:p>
            <a:pPr indent="228600" defTabSz="685800">
              <a:defRPr sz="2800">
                <a:latin typeface="Arial"/>
                <a:ea typeface="Arial"/>
                <a:cs typeface="Arial"/>
                <a:sym typeface="Arial"/>
              </a:defRPr>
            </a:pPr>
            <a:endParaRPr/>
          </a:p>
        </p:txBody>
      </p:sp>
      <p:sp>
        <p:nvSpPr>
          <p:cNvPr id="419"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34</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21" name="Title 1"/>
          <p:cNvSpPr txBox="1">
            <a:spLocks noGrp="1"/>
          </p:cNvSpPr>
          <p:nvPr>
            <p:ph type="title"/>
          </p:nvPr>
        </p:nvSpPr>
        <p:spPr>
          <a:xfrm>
            <a:off x="304799" y="-1"/>
            <a:ext cx="5470528" cy="653856"/>
          </a:xfrm>
          <a:prstGeom prst="rect">
            <a:avLst/>
          </a:prstGeom>
        </p:spPr>
        <p:txBody>
          <a:bodyPr/>
          <a:lstStyle/>
          <a:p>
            <a:r>
              <a:t>Self-Check</a:t>
            </a:r>
          </a:p>
        </p:txBody>
      </p:sp>
      <p:sp>
        <p:nvSpPr>
          <p:cNvPr id="422" name="Shape 70"/>
          <p:cNvSpPr txBox="1"/>
          <p:nvPr/>
        </p:nvSpPr>
        <p:spPr>
          <a:xfrm>
            <a:off x="98425" y="914399"/>
            <a:ext cx="8947150" cy="7080018"/>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Visual Studio Code Check</a:t>
            </a:r>
            <a:endParaRPr sz="2400"/>
          </a:p>
          <a:p>
            <a:pPr marL="685800" indent="-457200" defTabSz="685800">
              <a:buSzPct val="100000"/>
              <a:buChar char="✓"/>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endParaRPr/>
          </a:p>
          <a:p>
            <a:pPr marL="685800" indent="-457200" defTabSz="685800">
              <a:buSzPct val="100000"/>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endParaRPr/>
          </a:p>
          <a:p>
            <a:pPr indent="228600" defTabSz="685800">
              <a:defRPr sz="2800">
                <a:latin typeface="Arial"/>
                <a:ea typeface="Arial"/>
                <a:cs typeface="Arial"/>
                <a:sym typeface="Arial"/>
              </a:defRPr>
            </a:pPr>
            <a:endParaRPr/>
          </a:p>
        </p:txBody>
      </p:sp>
      <p:sp>
        <p:nvSpPr>
          <p:cNvPr id="423"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35</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25" name="Title 1"/>
          <p:cNvSpPr txBox="1">
            <a:spLocks noGrp="1"/>
          </p:cNvSpPr>
          <p:nvPr>
            <p:ph type="title"/>
          </p:nvPr>
        </p:nvSpPr>
        <p:spPr>
          <a:xfrm>
            <a:off x="390606" y="2953542"/>
            <a:ext cx="8229601" cy="871859"/>
          </a:xfrm>
          <a:prstGeom prst="rect">
            <a:avLst/>
          </a:prstGeom>
        </p:spPr>
        <p:txBody>
          <a:bodyPr/>
          <a:lstStyle/>
          <a:p>
            <a:r>
              <a:t>On the Modern Web</a:t>
            </a:r>
          </a:p>
        </p:txBody>
      </p:sp>
      <p:sp>
        <p:nvSpPr>
          <p:cNvPr id="426"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36</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28" name="Title 1"/>
          <p:cNvSpPr txBox="1">
            <a:spLocks noGrp="1"/>
          </p:cNvSpPr>
          <p:nvPr>
            <p:ph type="title"/>
          </p:nvPr>
        </p:nvSpPr>
        <p:spPr>
          <a:xfrm>
            <a:off x="304799" y="-1"/>
            <a:ext cx="5470528" cy="653856"/>
          </a:xfrm>
          <a:prstGeom prst="rect">
            <a:avLst/>
          </a:prstGeom>
        </p:spPr>
        <p:txBody>
          <a:bodyPr/>
          <a:lstStyle/>
          <a:p>
            <a:r>
              <a:t>Full-Stack Development?</a:t>
            </a:r>
          </a:p>
        </p:txBody>
      </p:sp>
      <p:pic>
        <p:nvPicPr>
          <p:cNvPr id="429" name="Picture 8" descr="Picture 8"/>
          <p:cNvPicPr>
            <a:picLocks noChangeAspect="1"/>
          </p:cNvPicPr>
          <p:nvPr/>
        </p:nvPicPr>
        <p:blipFill>
          <a:blip r:embed="rId3">
            <a:extLst/>
          </a:blip>
          <a:stretch>
            <a:fillRect/>
          </a:stretch>
        </p:blipFill>
        <p:spPr>
          <a:xfrm>
            <a:off x="1752600" y="838200"/>
            <a:ext cx="5362575" cy="5362575"/>
          </a:xfrm>
          <a:prstGeom prst="rect">
            <a:avLst/>
          </a:prstGeom>
          <a:ln w="12700">
            <a:miter lim="400000"/>
          </a:ln>
        </p:spPr>
      </p:pic>
      <p:sp>
        <p:nvSpPr>
          <p:cNvPr id="430"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37</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4" name="Title 1"/>
          <p:cNvSpPr txBox="1">
            <a:spLocks noGrp="1"/>
          </p:cNvSpPr>
          <p:nvPr>
            <p:ph type="title"/>
          </p:nvPr>
        </p:nvSpPr>
        <p:spPr>
          <a:xfrm>
            <a:off x="304799" y="-1"/>
            <a:ext cx="5470528" cy="653856"/>
          </a:xfrm>
          <a:prstGeom prst="rect">
            <a:avLst/>
          </a:prstGeom>
        </p:spPr>
        <p:txBody>
          <a:bodyPr/>
          <a:lstStyle/>
          <a:p>
            <a:r>
              <a:t>The “Magic” of YouTube</a:t>
            </a:r>
          </a:p>
        </p:txBody>
      </p:sp>
      <p:pic>
        <p:nvPicPr>
          <p:cNvPr id="435"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
        <p:nvSpPr>
          <p:cNvPr id="436"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38</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441"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42" name="Rectangle 6"/>
          <p:cNvSpPr txBox="1"/>
          <p:nvPr/>
        </p:nvSpPr>
        <p:spPr>
          <a:xfrm>
            <a:off x="179711" y="5022270"/>
            <a:ext cx="8796317" cy="1354793"/>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endParaRPr/>
          </a:p>
          <a:p>
            <a:pPr marL="342900" indent="-342900">
              <a:buSzPct val="100000"/>
              <a:buFont typeface="Arial"/>
              <a:buChar char="•"/>
              <a:defRPr sz="2000">
                <a:solidFill>
                  <a:srgbClr val="FFFFFF"/>
                </a:solidFill>
                <a:latin typeface="Arial"/>
                <a:ea typeface="Arial"/>
                <a:cs typeface="Arial"/>
                <a:sym typeface="Arial"/>
              </a:defRPr>
            </a:pPr>
            <a:endParaRPr/>
          </a:p>
          <a:p>
            <a:pPr marL="342900" indent="-342900">
              <a:buSzPct val="100000"/>
              <a:buFont typeface="Arial"/>
              <a:buChar char="•"/>
              <a:defRPr sz="16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443" name="Picture 4" descr="Picture 4"/>
          <p:cNvPicPr>
            <a:picLocks noChangeAspect="1"/>
          </p:cNvPicPr>
          <p:nvPr/>
        </p:nvPicPr>
        <p:blipFill>
          <a:blip r:embed="rId3">
            <a:extLst/>
          </a:blip>
          <a:stretch>
            <a:fillRect/>
          </a:stretch>
        </p:blipFill>
        <p:spPr>
          <a:xfrm>
            <a:off x="11740" y="653853"/>
            <a:ext cx="9144001" cy="4832548"/>
          </a:xfrm>
          <a:prstGeom prst="rect">
            <a:avLst/>
          </a:prstGeom>
          <a:ln w="12700">
            <a:miter lim="400000"/>
          </a:ln>
        </p:spPr>
      </p:pic>
      <p:sp>
        <p:nvSpPr>
          <p:cNvPr id="444"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39</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8" name="Shape 70"/>
          <p:cNvSpPr txBox="1"/>
          <p:nvPr/>
        </p:nvSpPr>
        <p:spPr>
          <a:xfrm>
            <a:off x="212725" y="842322"/>
            <a:ext cx="8947150" cy="3598556"/>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defTabSz="685800">
              <a:defRPr sz="32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a:p>
          <a:p>
            <a:pPr marL="685800" indent="-457200" defTabSz="685800">
              <a:buSzPct val="100000"/>
              <a:buFont typeface="Arial"/>
              <a:buChar char="•"/>
              <a:defRPr sz="1500">
                <a:latin typeface="Arial"/>
                <a:ea typeface="Arial"/>
                <a:cs typeface="Arial"/>
                <a:sym typeface="Arial"/>
              </a:defRPr>
            </a:pPr>
            <a:endParaRPr/>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endParaRPr/>
          </a:p>
          <a:p>
            <a:pPr marL="685800" indent="-457200" defTabSz="685800">
              <a:buSzPct val="100000"/>
              <a:buFont typeface="Arial"/>
              <a:buChar char="•"/>
              <a:defRPr sz="1500">
                <a:latin typeface="Arial"/>
                <a:ea typeface="Arial"/>
                <a:cs typeface="Arial"/>
                <a:sym typeface="Arial"/>
              </a:defRPr>
            </a:pPr>
            <a:endParaRPr/>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endParaRPr/>
          </a:p>
          <a:p>
            <a:pPr indent="228600" defTabSz="685800">
              <a:defRPr sz="3200">
                <a:latin typeface="Arial"/>
                <a:ea typeface="Arial"/>
                <a:cs typeface="Arial"/>
                <a:sym typeface="Arial"/>
              </a:defRPr>
            </a:pPr>
            <a:endParaRPr/>
          </a:p>
        </p:txBody>
      </p:sp>
      <p:pic>
        <p:nvPicPr>
          <p:cNvPr id="239" name="Picture 10" descr="Picture 10"/>
          <p:cNvPicPr>
            <a:picLocks noChangeAspect="1"/>
          </p:cNvPicPr>
          <p:nvPr/>
        </p:nvPicPr>
        <p:blipFill>
          <a:blip r:embed="rId3">
            <a:extLst/>
          </a:blip>
          <a:stretch>
            <a:fillRect/>
          </a:stretch>
        </p:blipFill>
        <p:spPr>
          <a:xfrm>
            <a:off x="6454775" y="2171700"/>
            <a:ext cx="2286000" cy="2286001"/>
          </a:xfrm>
          <a:prstGeom prst="rect">
            <a:avLst/>
          </a:prstGeom>
          <a:ln w="12700">
            <a:miter lim="400000"/>
          </a:ln>
        </p:spPr>
      </p:pic>
      <p:sp>
        <p:nvSpPr>
          <p:cNvPr id="240"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449" name="Rectangle 5"/>
          <p:cNvSpPr/>
          <p:nvPr/>
        </p:nvSpPr>
        <p:spPr>
          <a:xfrm>
            <a:off x="-2" y="5429651"/>
            <a:ext cx="9155743" cy="1015664"/>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50" name="Rectangle 7"/>
          <p:cNvSpPr txBox="1"/>
          <p:nvPr/>
        </p:nvSpPr>
        <p:spPr>
          <a:xfrm>
            <a:off x="304799" y="5181600"/>
            <a:ext cx="8665359" cy="115076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marL="342900" indent="-342900">
              <a:buSzPct val="100000"/>
              <a:buFont typeface="Arial"/>
              <a:buChar char="•"/>
              <a:defRPr b="1">
                <a:solidFill>
                  <a:srgbClr val="FFFFFF"/>
                </a:solidFill>
                <a:latin typeface="Arial"/>
                <a:ea typeface="Arial"/>
                <a:cs typeface="Arial"/>
                <a:sym typeface="Arial"/>
              </a:defRPr>
            </a:pPr>
            <a:endParaRPr/>
          </a:p>
          <a:p>
            <a:pPr marL="342900" indent="-342900">
              <a:buSzPct val="100000"/>
              <a:buFont typeface="Arial"/>
              <a:buChar char="•"/>
              <a:defRPr b="1">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451" name="Picture 3" descr="Picture 3"/>
          <p:cNvPicPr>
            <a:picLocks noChangeAspect="1"/>
          </p:cNvPicPr>
          <p:nvPr/>
        </p:nvPicPr>
        <p:blipFill>
          <a:blip r:embed="rId3">
            <a:extLst/>
          </a:blip>
          <a:stretch>
            <a:fillRect/>
          </a:stretch>
        </p:blipFill>
        <p:spPr>
          <a:xfrm>
            <a:off x="0" y="533400"/>
            <a:ext cx="9144000" cy="4896252"/>
          </a:xfrm>
          <a:prstGeom prst="rect">
            <a:avLst/>
          </a:prstGeom>
          <a:ln w="12700">
            <a:miter lim="400000"/>
          </a:ln>
        </p:spPr>
      </p:pic>
      <p:sp>
        <p:nvSpPr>
          <p:cNvPr id="452"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40</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6"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457" name="Shape 70"/>
          <p:cNvSpPr txBox="1"/>
          <p:nvPr/>
        </p:nvSpPr>
        <p:spPr>
          <a:xfrm>
            <a:off x="0" y="1041306"/>
            <a:ext cx="3079750" cy="192714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58" name="Shape 70"/>
          <p:cNvSpPr txBox="1"/>
          <p:nvPr/>
        </p:nvSpPr>
        <p:spPr>
          <a:xfrm>
            <a:off x="2896000" y="1028449"/>
            <a:ext cx="1920876" cy="105084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59" name="Shape 70"/>
          <p:cNvSpPr txBox="1"/>
          <p:nvPr/>
        </p:nvSpPr>
        <p:spPr>
          <a:xfrm>
            <a:off x="-1" y="3754837"/>
            <a:ext cx="3962403" cy="163504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60" name="Shape 70"/>
          <p:cNvSpPr txBox="1"/>
          <p:nvPr/>
        </p:nvSpPr>
        <p:spPr>
          <a:xfrm>
            <a:off x="5101130" y="1011636"/>
            <a:ext cx="3841751" cy="280344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61" name="Shape 70"/>
          <p:cNvSpPr txBox="1"/>
          <p:nvPr/>
        </p:nvSpPr>
        <p:spPr>
          <a:xfrm>
            <a:off x="2940592" y="2832131"/>
            <a:ext cx="2130158" cy="75874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62" name="Shape 70"/>
          <p:cNvSpPr txBox="1"/>
          <p:nvPr/>
        </p:nvSpPr>
        <p:spPr>
          <a:xfrm>
            <a:off x="5070750" y="4460435"/>
            <a:ext cx="3049243" cy="134294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endParaRPr/>
          </a:p>
          <a:p>
            <a:pPr marL="685800" indent="-457200" defTabSz="685800">
              <a:buSzPct val="100000"/>
              <a:buFont typeface="Arial"/>
              <a:buChar char="•"/>
              <a:defRPr sz="2000">
                <a:latin typeface="Arial"/>
                <a:ea typeface="Arial"/>
                <a:cs typeface="Arial"/>
                <a:sym typeface="Arial"/>
              </a:defRPr>
            </a:pPr>
            <a:endParaR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63" name="Shape 70"/>
          <p:cNvSpPr txBox="1"/>
          <p:nvPr/>
        </p:nvSpPr>
        <p:spPr>
          <a:xfrm>
            <a:off x="464903" y="3349345"/>
            <a:ext cx="2305051" cy="46664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API Interaction</a:t>
            </a:r>
          </a:p>
        </p:txBody>
      </p:sp>
      <p:sp>
        <p:nvSpPr>
          <p:cNvPr id="464" name="Shape 70"/>
          <p:cNvSpPr txBox="1"/>
          <p:nvPr/>
        </p:nvSpPr>
        <p:spPr>
          <a:xfrm>
            <a:off x="3382672" y="2471503"/>
            <a:ext cx="1905001" cy="46664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Databases</a:t>
            </a:r>
          </a:p>
        </p:txBody>
      </p:sp>
      <p:sp>
        <p:nvSpPr>
          <p:cNvPr id="465" name="Shape 70"/>
          <p:cNvSpPr txBox="1"/>
          <p:nvPr/>
        </p:nvSpPr>
        <p:spPr>
          <a:xfrm>
            <a:off x="5504958" y="4708440"/>
            <a:ext cx="2592043" cy="46664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CS Fundamentals </a:t>
            </a:r>
          </a:p>
        </p:txBody>
      </p:sp>
      <p:sp>
        <p:nvSpPr>
          <p:cNvPr id="466" name="Shape 70"/>
          <p:cNvSpPr txBox="1"/>
          <p:nvPr/>
        </p:nvSpPr>
        <p:spPr>
          <a:xfrm>
            <a:off x="438460" y="5554331"/>
            <a:ext cx="3904940" cy="46664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Cutting Edge Development</a:t>
            </a:r>
          </a:p>
        </p:txBody>
      </p:sp>
      <p:sp>
        <p:nvSpPr>
          <p:cNvPr id="467" name="Shape 70"/>
          <p:cNvSpPr txBox="1"/>
          <p:nvPr/>
        </p:nvSpPr>
        <p:spPr>
          <a:xfrm>
            <a:off x="439688" y="634822"/>
            <a:ext cx="2181003" cy="46664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The Browser</a:t>
            </a:r>
          </a:p>
        </p:txBody>
      </p:sp>
      <p:sp>
        <p:nvSpPr>
          <p:cNvPr id="468" name="Shape 70"/>
          <p:cNvSpPr txBox="1"/>
          <p:nvPr/>
        </p:nvSpPr>
        <p:spPr>
          <a:xfrm>
            <a:off x="3355059" y="634822"/>
            <a:ext cx="1905001" cy="46664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Dev Tools</a:t>
            </a:r>
          </a:p>
        </p:txBody>
      </p:sp>
      <p:sp>
        <p:nvSpPr>
          <p:cNvPr id="469" name="Shape 70"/>
          <p:cNvSpPr txBox="1"/>
          <p:nvPr/>
        </p:nvSpPr>
        <p:spPr>
          <a:xfrm>
            <a:off x="5562982" y="609600"/>
            <a:ext cx="3522976" cy="46664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Server Side</a:t>
            </a:r>
          </a:p>
        </p:txBody>
      </p:sp>
      <p:sp>
        <p:nvSpPr>
          <p:cNvPr id="470" name="Shape 70"/>
          <p:cNvSpPr txBox="1"/>
          <p:nvPr/>
        </p:nvSpPr>
        <p:spPr>
          <a:xfrm>
            <a:off x="-3208" y="5867400"/>
            <a:ext cx="2213008" cy="46664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r>
              <a:t>React.js</a:t>
            </a:r>
          </a:p>
        </p:txBody>
      </p:sp>
      <p:sp>
        <p:nvSpPr>
          <p:cNvPr id="471"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41</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5" name="Title 1"/>
          <p:cNvSpPr txBox="1">
            <a:spLocks noGrp="1"/>
          </p:cNvSpPr>
          <p:nvPr>
            <p:ph type="title"/>
          </p:nvPr>
        </p:nvSpPr>
        <p:spPr>
          <a:xfrm>
            <a:off x="390606" y="2953542"/>
            <a:ext cx="8229601" cy="871859"/>
          </a:xfrm>
          <a:prstGeom prst="rect">
            <a:avLst/>
          </a:prstGeom>
        </p:spPr>
        <p:txBody>
          <a:bodyPr/>
          <a:lstStyle/>
          <a:p>
            <a:r>
              <a:t>Let’s Get Crackin!</a:t>
            </a:r>
          </a:p>
        </p:txBody>
      </p:sp>
      <p:sp>
        <p:nvSpPr>
          <p:cNvPr id="476"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42</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8" name="Title 1"/>
          <p:cNvSpPr txBox="1">
            <a:spLocks noGrp="1"/>
          </p:cNvSpPr>
          <p:nvPr>
            <p:ph type="title"/>
          </p:nvPr>
        </p:nvSpPr>
        <p:spPr>
          <a:xfrm>
            <a:off x="304799" y="-1"/>
            <a:ext cx="5470528" cy="653856"/>
          </a:xfrm>
          <a:prstGeom prst="rect">
            <a:avLst/>
          </a:prstGeom>
        </p:spPr>
        <p:txBody>
          <a:bodyPr/>
          <a:lstStyle/>
          <a:p>
            <a:r>
              <a:t>Intro to Console / Terminal</a:t>
            </a:r>
          </a:p>
        </p:txBody>
      </p:sp>
      <p:pic>
        <p:nvPicPr>
          <p:cNvPr id="479"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
        <p:nvSpPr>
          <p:cNvPr id="480"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43</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4" name="Title 1"/>
          <p:cNvSpPr txBox="1">
            <a:spLocks noGrp="1"/>
          </p:cNvSpPr>
          <p:nvPr>
            <p:ph type="title"/>
          </p:nvPr>
        </p:nvSpPr>
        <p:spPr>
          <a:xfrm>
            <a:off x="304799" y="-1"/>
            <a:ext cx="5470528" cy="653856"/>
          </a:xfrm>
          <a:prstGeom prst="rect">
            <a:avLst/>
          </a:prstGeom>
        </p:spPr>
        <p:txBody>
          <a:bodyPr/>
          <a:lstStyle/>
          <a:p>
            <a:r>
              <a:t>INSTRUCTOR DEMO</a:t>
            </a:r>
          </a:p>
        </p:txBody>
      </p:sp>
      <p:sp>
        <p:nvSpPr>
          <p:cNvPr id="485" name="Title 1"/>
          <p:cNvSpPr txBox="1"/>
          <p:nvPr/>
        </p:nvSpPr>
        <p:spPr>
          <a:xfrm>
            <a:off x="304800" y="1447800"/>
            <a:ext cx="8534400" cy="3429000"/>
          </a:xfrm>
          <a:prstGeom prst="rect">
            <a:avLst/>
          </a:prstGeom>
          <a:ln>
            <a:solidFill>
              <a:srgbClr val="5B9BD5"/>
            </a:solidFill>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nchor="ctr">
            <a:normAutofit/>
          </a:bodyPr>
          <a:lstStyle/>
          <a:p>
            <a:pPr algn="ctr" defTabSz="685800">
              <a:defRPr sz="3600" b="1" i="1">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sz="3600" i="1">
                <a:latin typeface="Arial"/>
                <a:ea typeface="Arial"/>
                <a:cs typeface="Arial"/>
                <a:sym typeface="Arial"/>
              </a:defRPr>
            </a:pPr>
            <a:r>
              <a:t>(1-ConsoleCommands) </a:t>
            </a:r>
          </a:p>
        </p:txBody>
      </p:sp>
      <p:sp>
        <p:nvSpPr>
          <p:cNvPr id="486"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44</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0" name="Title 2"/>
          <p:cNvSpPr txBox="1">
            <a:spLocks noGrp="1"/>
          </p:cNvSpPr>
          <p:nvPr>
            <p:ph type="title"/>
          </p:nvPr>
        </p:nvSpPr>
        <p:spPr>
          <a:xfrm>
            <a:off x="304799" y="-1"/>
            <a:ext cx="5470528" cy="653856"/>
          </a:xfrm>
          <a:prstGeom prst="rect">
            <a:avLst/>
          </a:prstGeom>
        </p:spPr>
        <p:txBody>
          <a:bodyPr/>
          <a:lstStyle/>
          <a:p>
            <a:r>
              <a:t>&gt; YOUR TURN!</a:t>
            </a:r>
          </a:p>
        </p:txBody>
      </p:sp>
      <p:sp>
        <p:nvSpPr>
          <p:cNvPr id="491"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492" name="TextBox 8"/>
          <p:cNvSpPr txBox="1"/>
          <p:nvPr/>
        </p:nvSpPr>
        <p:spPr>
          <a:xfrm>
            <a:off x="304800" y="914399"/>
            <a:ext cx="8686800" cy="358833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000" b="1">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sz="2000" b="1">
                <a:latin typeface="Arial"/>
                <a:ea typeface="Arial"/>
                <a:cs typeface="Arial"/>
                <a:sym typeface="Arial"/>
              </a:defRPr>
            </a:pPr>
            <a:endParaR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sz="2000" b="1">
                <a:latin typeface="Arial"/>
                <a:ea typeface="Arial"/>
                <a:cs typeface="Arial"/>
                <a:sym typeface="Arial"/>
              </a:defRPr>
            </a:pPr>
            <a:endParaRPr/>
          </a:p>
          <a:p>
            <a:pPr>
              <a:defRPr sz="2000" b="1">
                <a:latin typeface="Arial"/>
                <a:ea typeface="Arial"/>
                <a:cs typeface="Arial"/>
                <a:sym typeface="Arial"/>
              </a:defRPr>
            </a:pPr>
            <a:r>
              <a:t>Best Practices:</a:t>
            </a:r>
          </a:p>
          <a:p>
            <a:pPr marL="342900" indent="-342900">
              <a:buSzPct val="100000"/>
              <a:buFont typeface="Arial"/>
              <a:buChar char="•"/>
              <a:defRPr sz="2000" b="1">
                <a:latin typeface="Arial"/>
                <a:ea typeface="Arial"/>
                <a:cs typeface="Arial"/>
                <a:sym typeface="Arial"/>
              </a:defRPr>
            </a:pPr>
            <a:endParaR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endParaR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endParaRPr/>
          </a:p>
          <a:p>
            <a:pPr marL="342900" indent="-342900">
              <a:buSzPct val="100000"/>
              <a:buFont typeface="Arial"/>
              <a:buChar char="•"/>
              <a:defRPr sz="2000">
                <a:latin typeface="Arial"/>
                <a:ea typeface="Arial"/>
                <a:cs typeface="Arial"/>
                <a:sym typeface="Arial"/>
              </a:defRPr>
            </a:pPr>
            <a:r>
              <a:t>Use dashes to separate.</a:t>
            </a:r>
          </a:p>
        </p:txBody>
      </p:sp>
      <p:sp>
        <p:nvSpPr>
          <p:cNvPr id="493" name="TextBox 4"/>
          <p:cNvSpPr txBox="1"/>
          <p:nvPr/>
        </p:nvSpPr>
        <p:spPr>
          <a:xfrm>
            <a:off x="2895600" y="124824"/>
            <a:ext cx="6096000" cy="350663"/>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
        <p:nvSpPr>
          <p:cNvPr id="494"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45</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8" name="Title 2"/>
          <p:cNvSpPr txBox="1">
            <a:spLocks noGrp="1"/>
          </p:cNvSpPr>
          <p:nvPr>
            <p:ph type="title"/>
          </p:nvPr>
        </p:nvSpPr>
        <p:spPr>
          <a:xfrm>
            <a:off x="304799" y="-1"/>
            <a:ext cx="5470528" cy="653856"/>
          </a:xfrm>
          <a:prstGeom prst="rect">
            <a:avLst/>
          </a:prstGeom>
        </p:spPr>
        <p:txBody>
          <a:bodyPr/>
          <a:lstStyle/>
          <a:p>
            <a:r>
              <a:t>&gt; YOUR TURN!</a:t>
            </a:r>
          </a:p>
        </p:txBody>
      </p:sp>
      <p:sp>
        <p:nvSpPr>
          <p:cNvPr id="499"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00" name="TextBox 8"/>
          <p:cNvSpPr txBox="1"/>
          <p:nvPr/>
        </p:nvSpPr>
        <p:spPr>
          <a:xfrm>
            <a:off x="304800" y="914400"/>
            <a:ext cx="8686800" cy="504883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000" b="1">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endParaRPr/>
          </a:p>
          <a:p>
            <a:pPr>
              <a:defRPr sz="2000" b="1">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endParaRPr/>
          </a:p>
        </p:txBody>
      </p:sp>
      <p:sp>
        <p:nvSpPr>
          <p:cNvPr id="501" name="TextBox 4"/>
          <p:cNvSpPr txBox="1"/>
          <p:nvPr/>
        </p:nvSpPr>
        <p:spPr>
          <a:xfrm>
            <a:off x="2895600" y="124824"/>
            <a:ext cx="6096000" cy="350663"/>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
        <p:nvSpPr>
          <p:cNvPr id="502"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46</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4" name="Title 2"/>
          <p:cNvSpPr txBox="1">
            <a:spLocks noGrp="1"/>
          </p:cNvSpPr>
          <p:nvPr>
            <p:ph type="title"/>
          </p:nvPr>
        </p:nvSpPr>
        <p:spPr>
          <a:xfrm>
            <a:off x="304799" y="-1"/>
            <a:ext cx="5470528" cy="653856"/>
          </a:xfrm>
          <a:prstGeom prst="rect">
            <a:avLst/>
          </a:prstGeom>
        </p:spPr>
        <p:txBody>
          <a:bodyPr/>
          <a:lstStyle/>
          <a:p>
            <a:r>
              <a:t>Intro to Console</a:t>
            </a:r>
          </a:p>
        </p:txBody>
      </p:sp>
      <p:sp>
        <p:nvSpPr>
          <p:cNvPr id="505" name="Title 1"/>
          <p:cNvSpPr txBox="1"/>
          <p:nvPr/>
        </p:nvSpPr>
        <p:spPr>
          <a:xfrm>
            <a:off x="1438275" y="1267851"/>
            <a:ext cx="6457951" cy="1098175"/>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nchor="ctr">
            <a:normAutofit/>
          </a:bodyPr>
          <a:lstStyle>
            <a:lvl1pPr algn="ctr" defTabSz="685800">
              <a:lnSpc>
                <a:spcPct val="80000"/>
              </a:lnSpc>
              <a:defRPr sz="4200" b="1" i="1">
                <a:latin typeface="Arial"/>
                <a:ea typeface="Arial"/>
                <a:cs typeface="Arial"/>
                <a:sym typeface="Arial"/>
              </a:defRPr>
            </a:lvl1pPr>
          </a:lstStyle>
          <a:p>
            <a:r>
              <a:t>Discuss with Neighbors</a:t>
            </a:r>
          </a:p>
        </p:txBody>
      </p:sp>
      <p:pic>
        <p:nvPicPr>
          <p:cNvPr id="506" name="Picture 4" descr="Picture 4"/>
          <p:cNvPicPr>
            <a:picLocks noChangeAspect="1"/>
          </p:cNvPicPr>
          <p:nvPr/>
        </p:nvPicPr>
        <p:blipFill>
          <a:blip r:embed="rId3">
            <a:extLst/>
          </a:blip>
          <a:stretch>
            <a:fillRect/>
          </a:stretch>
        </p:blipFill>
        <p:spPr>
          <a:xfrm>
            <a:off x="2286000" y="2133600"/>
            <a:ext cx="4876800" cy="4035553"/>
          </a:xfrm>
          <a:prstGeom prst="rect">
            <a:avLst/>
          </a:prstGeom>
          <a:ln w="12700">
            <a:miter lim="400000"/>
          </a:ln>
        </p:spPr>
      </p:pic>
      <p:sp>
        <p:nvSpPr>
          <p:cNvPr id="507"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47</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1" name="Title 1"/>
          <p:cNvSpPr txBox="1">
            <a:spLocks noGrp="1"/>
          </p:cNvSpPr>
          <p:nvPr>
            <p:ph type="title"/>
          </p:nvPr>
        </p:nvSpPr>
        <p:spPr>
          <a:xfrm>
            <a:off x="390606" y="2953542"/>
            <a:ext cx="8229601" cy="871859"/>
          </a:xfrm>
          <a:prstGeom prst="rect">
            <a:avLst/>
          </a:prstGeom>
        </p:spPr>
        <p:txBody>
          <a:bodyPr/>
          <a:lstStyle/>
          <a:p>
            <a:r>
              <a:t>Hello, HTML</a:t>
            </a:r>
          </a:p>
        </p:txBody>
      </p:sp>
      <p:sp>
        <p:nvSpPr>
          <p:cNvPr id="512"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48</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6" name="Title 2"/>
          <p:cNvSpPr txBox="1">
            <a:spLocks noGrp="1"/>
          </p:cNvSpPr>
          <p:nvPr>
            <p:ph type="title"/>
          </p:nvPr>
        </p:nvSpPr>
        <p:spPr>
          <a:xfrm>
            <a:off x="304799" y="-1"/>
            <a:ext cx="5470528" cy="653856"/>
          </a:xfrm>
          <a:prstGeom prst="rect">
            <a:avLst/>
          </a:prstGeom>
        </p:spPr>
        <p:txBody>
          <a:bodyPr/>
          <a:lstStyle/>
          <a:p>
            <a:r>
              <a:t>&lt;title&gt; Intro to HTML &lt;/title&gt;</a:t>
            </a:r>
          </a:p>
        </p:txBody>
      </p:sp>
      <p:pic>
        <p:nvPicPr>
          <p:cNvPr id="517"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518"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519"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20" name="Rectangle 9"/>
          <p:cNvSpPr txBox="1"/>
          <p:nvPr/>
        </p:nvSpPr>
        <p:spPr>
          <a:xfrm>
            <a:off x="173841" y="5257800"/>
            <a:ext cx="8796317" cy="959431"/>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marL="342900" indent="-342900">
              <a:buSzPct val="100000"/>
              <a:buFont typeface="Arial"/>
              <a:buChar char="•"/>
              <a:defRPr sz="2000" b="1">
                <a:solidFill>
                  <a:srgbClr val="FFFFFF"/>
                </a:solidFill>
                <a:latin typeface="Arial"/>
                <a:ea typeface="Arial"/>
                <a:cs typeface="Arial"/>
                <a:sym typeface="Arial"/>
              </a:defRPr>
            </a:pPr>
            <a:r>
              <a:t>HTML </a:t>
            </a:r>
            <a:r>
              <a:rPr b="0"/>
              <a:t>is one of the three base languages behind </a:t>
            </a:r>
            <a:r>
              <a:rPr b="0" u="sng"/>
              <a:t>every single website</a:t>
            </a:r>
            <a:r>
              <a:rPr b="0"/>
              <a:t>.</a:t>
            </a:r>
          </a:p>
          <a:p>
            <a:pPr marL="342900" indent="-342900">
              <a:buSzPct val="100000"/>
              <a:buFont typeface="Arial"/>
              <a:buChar char="•"/>
              <a:defRPr sz="2000">
                <a:solidFill>
                  <a:srgbClr val="FFFFFF"/>
                </a:solidFill>
                <a:latin typeface="Arial"/>
                <a:ea typeface="Arial"/>
                <a:cs typeface="Arial"/>
                <a:sym typeface="Arial"/>
              </a:defRPr>
            </a:pPr>
            <a:endParaR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
        <p:nvSpPr>
          <p:cNvPr id="521"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49</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1D1A35"/>
        </a:solidFill>
        <a:effectLst/>
      </p:bgPr>
    </p:bg>
    <p:spTree>
      <p:nvGrpSpPr>
        <p:cNvPr id="1" name=""/>
        <p:cNvGrpSpPr/>
        <p:nvPr/>
      </p:nvGrpSpPr>
      <p:grpSpPr>
        <a:xfrm>
          <a:off x="0" y="0"/>
          <a:ext cx="0" cy="0"/>
          <a:chOff x="0" y="0"/>
          <a:chExt cx="0" cy="0"/>
        </a:xfrm>
      </p:grpSpPr>
      <p:sp>
        <p:nvSpPr>
          <p:cNvPr id="244" name="Title 1"/>
          <p:cNvSpPr txBox="1">
            <a:spLocks noGrp="1"/>
          </p:cNvSpPr>
          <p:nvPr>
            <p:ph type="title"/>
          </p:nvPr>
        </p:nvSpPr>
        <p:spPr>
          <a:xfrm>
            <a:off x="390606" y="2953542"/>
            <a:ext cx="8229601" cy="871859"/>
          </a:xfrm>
          <a:prstGeom prst="rect">
            <a:avLst/>
          </a:prstGeom>
        </p:spPr>
        <p:txBody>
          <a:bodyPr/>
          <a:lstStyle/>
          <a:p>
            <a:r>
              <a:t>The Path of Learning</a:t>
            </a:r>
          </a:p>
        </p:txBody>
      </p:sp>
      <p:sp>
        <p:nvSpPr>
          <p:cNvPr id="245"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5</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3" name="Title 2"/>
          <p:cNvSpPr txBox="1">
            <a:spLocks noGrp="1"/>
          </p:cNvSpPr>
          <p:nvPr>
            <p:ph type="title"/>
          </p:nvPr>
        </p:nvSpPr>
        <p:spPr>
          <a:xfrm>
            <a:off x="304799" y="-1"/>
            <a:ext cx="5470528" cy="653856"/>
          </a:xfrm>
          <a:prstGeom prst="rect">
            <a:avLst/>
          </a:prstGeom>
        </p:spPr>
        <p:txBody>
          <a:bodyPr/>
          <a:lstStyle/>
          <a:p>
            <a:r>
              <a:t>&gt; YOUR TURN</a:t>
            </a:r>
          </a:p>
        </p:txBody>
      </p:sp>
      <p:sp>
        <p:nvSpPr>
          <p:cNvPr id="524"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25" name="TextBox 11"/>
          <p:cNvSpPr txBox="1"/>
          <p:nvPr/>
        </p:nvSpPr>
        <p:spPr>
          <a:xfrm>
            <a:off x="304800" y="914399"/>
            <a:ext cx="8686800" cy="5151263"/>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marL="800100" lvl="1" indent="-342900">
              <a:buSzPct val="100000"/>
              <a:buFont typeface="Arial"/>
              <a:buChar char="•"/>
              <a:defRPr>
                <a:latin typeface="Arial"/>
                <a:ea typeface="Arial"/>
                <a:cs typeface="Arial"/>
                <a:sym typeface="Arial"/>
              </a:defRPr>
            </a:pPr>
            <a:r>
              <a:t>  One link that is target="_blank" so that it opens a new tab when clicked on.</a:t>
            </a:r>
          </a:p>
          <a:p>
            <a:pPr marL="800100" lvl="1" indent="-342900">
              <a:buSzPct val="100000"/>
              <a:buFont typeface="Arial"/>
              <a:buChar char="•"/>
              <a:defRPr>
                <a:latin typeface="Arial"/>
                <a:ea typeface="Arial"/>
                <a:cs typeface="Arial"/>
                <a:sym typeface="Arial"/>
              </a:defRPr>
            </a:pPr>
            <a:r>
              <a:t>  Make the second link bold.</a:t>
            </a:r>
          </a:p>
          <a:p>
            <a:pPr marL="800100" lvl="1"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endParaR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
        <p:nvSpPr>
          <p:cNvPr id="526"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50</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8" name="Title 2"/>
          <p:cNvSpPr txBox="1">
            <a:spLocks noGrp="1"/>
          </p:cNvSpPr>
          <p:nvPr>
            <p:ph type="title"/>
          </p:nvPr>
        </p:nvSpPr>
        <p:spPr>
          <a:xfrm>
            <a:off x="304799" y="-1"/>
            <a:ext cx="5470528" cy="653856"/>
          </a:xfrm>
          <a:prstGeom prst="rect">
            <a:avLst/>
          </a:prstGeom>
        </p:spPr>
        <p:txBody>
          <a:bodyPr/>
          <a:lstStyle/>
          <a:p>
            <a:r>
              <a:t>YouTube Video Walkthrough!</a:t>
            </a:r>
          </a:p>
        </p:txBody>
      </p:sp>
      <p:pic>
        <p:nvPicPr>
          <p:cNvPr id="529"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530" name="Rectangle 3"/>
          <p:cNvSpPr txBox="1"/>
          <p:nvPr/>
        </p:nvSpPr>
        <p:spPr>
          <a:xfrm>
            <a:off x="330200" y="5603959"/>
            <a:ext cx="8343900" cy="617363"/>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lvl1pPr>
              <a:defRPr u="sng">
                <a:solidFill>
                  <a:srgbClr val="0000FF"/>
                </a:solidFill>
                <a:uFill>
                  <a:solidFill>
                    <a:srgbClr val="0000FF"/>
                  </a:solidFill>
                </a:uFill>
                <a:latin typeface="Arial"/>
                <a:ea typeface="Arial"/>
                <a:cs typeface="Arial"/>
                <a:sym typeface="Arial"/>
                <a:hlinkClick r:id="rId3"/>
              </a:defRPr>
            </a:lvl1pPr>
          </a:lstStyle>
          <a:p>
            <a:pPr>
              <a:defRPr u="none">
                <a:solidFill>
                  <a:srgbClr val="000000"/>
                </a:solidFill>
                <a:uFillTx/>
              </a:defRPr>
            </a:pPr>
            <a:r>
              <a:rPr u="sng">
                <a:solidFill>
                  <a:srgbClr val="0000FF"/>
                </a:solidFill>
                <a:uFill>
                  <a:solidFill>
                    <a:srgbClr val="0000FF"/>
                  </a:solidFill>
                </a:uFill>
                <a:hlinkClick r:id="rId3"/>
              </a:rPr>
              <a:t>https://www.youtube.com/watch?v=ieb6Svbc10E&amp;index=1&amp;list=PLgJ8UgkiorCnMLsUevoQRxH8t9bt7ne14</a:t>
            </a:r>
          </a:p>
        </p:txBody>
      </p:sp>
      <p:sp>
        <p:nvSpPr>
          <p:cNvPr id="531"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51</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3" name="Title 2"/>
          <p:cNvSpPr txBox="1">
            <a:spLocks noGrp="1"/>
          </p:cNvSpPr>
          <p:nvPr>
            <p:ph type="title"/>
          </p:nvPr>
        </p:nvSpPr>
        <p:spPr>
          <a:xfrm>
            <a:off x="304799" y="-1"/>
            <a:ext cx="5470528" cy="653856"/>
          </a:xfrm>
          <a:prstGeom prst="rect">
            <a:avLst/>
          </a:prstGeom>
        </p:spPr>
        <p:txBody>
          <a:bodyPr/>
          <a:lstStyle/>
          <a:p>
            <a:r>
              <a:t>&lt;title&gt; Intro to HTML &lt;/title&gt;</a:t>
            </a:r>
          </a:p>
        </p:txBody>
      </p:sp>
      <p:sp>
        <p:nvSpPr>
          <p:cNvPr id="534" name="Title 1"/>
          <p:cNvSpPr txBox="1"/>
          <p:nvPr/>
        </p:nvSpPr>
        <p:spPr>
          <a:xfrm>
            <a:off x="3208820" y="2935534"/>
            <a:ext cx="6457951" cy="1098175"/>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nchor="ctr">
            <a:normAutofit/>
          </a:bodyPr>
          <a:lstStyle>
            <a:lvl1pPr algn="ctr" defTabSz="685800">
              <a:defRPr sz="6000" b="1" i="1">
                <a:latin typeface="Arial"/>
                <a:ea typeface="Arial"/>
                <a:cs typeface="Arial"/>
                <a:sym typeface="Arial"/>
              </a:defRPr>
            </a:lvl1pPr>
          </a:lstStyle>
          <a:p>
            <a:r>
              <a:t>How’d it go?</a:t>
            </a:r>
          </a:p>
        </p:txBody>
      </p:sp>
      <p:pic>
        <p:nvPicPr>
          <p:cNvPr id="535"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
        <p:nvSpPr>
          <p:cNvPr id="536"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52</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 name="Title 1"/>
          <p:cNvSpPr txBox="1">
            <a:spLocks noGrp="1"/>
          </p:cNvSpPr>
          <p:nvPr>
            <p:ph type="title"/>
          </p:nvPr>
        </p:nvSpPr>
        <p:spPr>
          <a:xfrm>
            <a:off x="390606" y="2953542"/>
            <a:ext cx="8229601" cy="871859"/>
          </a:xfrm>
          <a:prstGeom prst="rect">
            <a:avLst/>
          </a:prstGeom>
        </p:spPr>
        <p:txBody>
          <a:bodyPr/>
          <a:lstStyle/>
          <a:p>
            <a:r>
              <a:t>Homework!</a:t>
            </a:r>
          </a:p>
        </p:txBody>
      </p:sp>
      <p:sp>
        <p:nvSpPr>
          <p:cNvPr id="539"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53</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1" name="Title 2"/>
          <p:cNvSpPr txBox="1">
            <a:spLocks noGrp="1"/>
          </p:cNvSpPr>
          <p:nvPr>
            <p:ph type="title"/>
          </p:nvPr>
        </p:nvSpPr>
        <p:spPr>
          <a:xfrm>
            <a:off x="304799" y="-1"/>
            <a:ext cx="5470528" cy="653856"/>
          </a:xfrm>
          <a:prstGeom prst="rect">
            <a:avLst/>
          </a:prstGeom>
        </p:spPr>
        <p:txBody>
          <a:bodyPr/>
          <a:lstStyle/>
          <a:p>
            <a:r>
              <a:t>Homework “Due”: Next Class</a:t>
            </a:r>
          </a:p>
        </p:txBody>
      </p:sp>
      <p:sp>
        <p:nvSpPr>
          <p:cNvPr id="542" name="TextBox 3"/>
          <p:cNvSpPr txBox="1"/>
          <p:nvPr/>
        </p:nvSpPr>
        <p:spPr>
          <a:xfrm>
            <a:off x="304800" y="914399"/>
            <a:ext cx="8686800" cy="3588332"/>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000" b="1">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Re-do the HTML example from class today. </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endParaRPr/>
          </a:p>
        </p:txBody>
      </p:sp>
      <p:sp>
        <p:nvSpPr>
          <p:cNvPr id="543"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54</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7" name="Title 1"/>
          <p:cNvSpPr txBox="1">
            <a:spLocks noGrp="1"/>
          </p:cNvSpPr>
          <p:nvPr>
            <p:ph type="title"/>
          </p:nvPr>
        </p:nvSpPr>
        <p:spPr>
          <a:xfrm>
            <a:off x="304799" y="-1"/>
            <a:ext cx="5470528" cy="653856"/>
          </a:xfrm>
          <a:prstGeom prst="rect">
            <a:avLst/>
          </a:prstGeom>
        </p:spPr>
        <p:txBody>
          <a:bodyPr/>
          <a:lstStyle/>
          <a:p>
            <a:r>
              <a:t>Your Goals...</a:t>
            </a:r>
          </a:p>
        </p:txBody>
      </p:sp>
      <p:sp>
        <p:nvSpPr>
          <p:cNvPr id="248" name="TextBox 10"/>
          <p:cNvSpPr txBox="1"/>
          <p:nvPr/>
        </p:nvSpPr>
        <p:spPr>
          <a:xfrm>
            <a:off x="4884899" y="838200"/>
            <a:ext cx="3458727" cy="769998"/>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45719" rIns="45719">
            <a:spAutoFit/>
          </a:bodyPr>
          <a:lstStyle>
            <a:lvl1pPr>
              <a:defRPr sz="4800" b="1" u="sng">
                <a:latin typeface="Arial"/>
                <a:ea typeface="Arial"/>
                <a:cs typeface="Arial"/>
                <a:sym typeface="Arial"/>
              </a:defRPr>
            </a:lvl1pPr>
          </a:lstStyle>
          <a:p>
            <a:r>
              <a:t>New Career</a:t>
            </a:r>
          </a:p>
        </p:txBody>
      </p:sp>
      <p:sp>
        <p:nvSpPr>
          <p:cNvPr id="249" name="TextBox 20"/>
          <p:cNvSpPr txBox="1"/>
          <p:nvPr/>
        </p:nvSpPr>
        <p:spPr>
          <a:xfrm>
            <a:off x="304800" y="1123516"/>
            <a:ext cx="4457959" cy="43707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45719" rIns="45719">
            <a:spAutoFit/>
          </a:bodyPr>
          <a:lstStyle>
            <a:lvl1pPr>
              <a:defRPr sz="2400" b="1">
                <a:latin typeface="Arial"/>
                <a:ea typeface="Arial"/>
                <a:cs typeface="Arial"/>
                <a:sym typeface="Arial"/>
              </a:defRPr>
            </a:lvl1pPr>
          </a:lstStyle>
          <a:p>
            <a:r>
              <a:t>Basically 1000% of you said…</a:t>
            </a:r>
          </a:p>
        </p:txBody>
      </p:sp>
      <p:pic>
        <p:nvPicPr>
          <p:cNvPr id="250"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
        <p:nvSpPr>
          <p:cNvPr id="251"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6</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3" name="Title 1"/>
          <p:cNvSpPr txBox="1">
            <a:spLocks noGrp="1"/>
          </p:cNvSpPr>
          <p:nvPr>
            <p:ph type="title"/>
          </p:nvPr>
        </p:nvSpPr>
        <p:spPr>
          <a:xfrm>
            <a:off x="304799" y="-1"/>
            <a:ext cx="5470528" cy="653856"/>
          </a:xfrm>
          <a:prstGeom prst="rect">
            <a:avLst/>
          </a:prstGeom>
        </p:spPr>
        <p:txBody>
          <a:bodyPr/>
          <a:lstStyle/>
          <a:p>
            <a:r>
              <a:t>Your Goals...</a:t>
            </a:r>
          </a:p>
        </p:txBody>
      </p:sp>
      <p:sp>
        <p:nvSpPr>
          <p:cNvPr id="254" name="TextBox 11"/>
          <p:cNvSpPr txBox="1"/>
          <p:nvPr/>
        </p:nvSpPr>
        <p:spPr>
          <a:xfrm>
            <a:off x="304800" y="1440539"/>
            <a:ext cx="8686800" cy="43707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255" name="TextBox 12"/>
          <p:cNvSpPr txBox="1"/>
          <p:nvPr/>
        </p:nvSpPr>
        <p:spPr>
          <a:xfrm>
            <a:off x="304800" y="2024936"/>
            <a:ext cx="8686800" cy="43706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256" name="TextBox 13"/>
          <p:cNvSpPr txBox="1"/>
          <p:nvPr/>
        </p:nvSpPr>
        <p:spPr>
          <a:xfrm>
            <a:off x="304800" y="2609332"/>
            <a:ext cx="8686800" cy="43706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257" name="TextBox 14"/>
          <p:cNvSpPr txBox="1"/>
          <p:nvPr/>
        </p:nvSpPr>
        <p:spPr>
          <a:xfrm>
            <a:off x="304800" y="3193727"/>
            <a:ext cx="8686800" cy="43707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258" name="TextBox 15"/>
          <p:cNvSpPr txBox="1"/>
          <p:nvPr/>
        </p:nvSpPr>
        <p:spPr>
          <a:xfrm>
            <a:off x="304800" y="3778124"/>
            <a:ext cx="8686801" cy="43706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259" name="TextBox 16"/>
          <p:cNvSpPr txBox="1"/>
          <p:nvPr/>
        </p:nvSpPr>
        <p:spPr>
          <a:xfrm>
            <a:off x="304800" y="4362520"/>
            <a:ext cx="8686801" cy="43706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260" name="TextBox 17"/>
          <p:cNvSpPr txBox="1"/>
          <p:nvPr/>
        </p:nvSpPr>
        <p:spPr>
          <a:xfrm>
            <a:off x="304800" y="4946915"/>
            <a:ext cx="8686800" cy="43707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261" name="TextBox 18"/>
          <p:cNvSpPr txBox="1"/>
          <p:nvPr/>
        </p:nvSpPr>
        <p:spPr>
          <a:xfrm>
            <a:off x="332438" y="838200"/>
            <a:ext cx="5354499" cy="437069"/>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45719" rIns="45719">
            <a:spAutoFit/>
          </a:bodyPr>
          <a:lstStyle>
            <a:lvl1pPr>
              <a:defRPr sz="2400" b="1" u="sng">
                <a:latin typeface="Arial"/>
                <a:ea typeface="Arial"/>
                <a:cs typeface="Arial"/>
                <a:sym typeface="Arial"/>
              </a:defRPr>
            </a:lvl1pPr>
          </a:lstStyle>
          <a:p>
            <a:r>
              <a:t>And why do you want a new career?</a:t>
            </a:r>
          </a:p>
        </p:txBody>
      </p:sp>
      <p:sp>
        <p:nvSpPr>
          <p:cNvPr id="262" name="TextBox 19"/>
          <p:cNvSpPr txBox="1"/>
          <p:nvPr/>
        </p:nvSpPr>
        <p:spPr>
          <a:xfrm>
            <a:off x="304800" y="5531308"/>
            <a:ext cx="8686800" cy="43707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263"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
        <p:nvSpPr>
          <p:cNvPr id="264"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7</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304799" y="-1"/>
            <a:ext cx="5470528" cy="653856"/>
          </a:xfrm>
          <a:prstGeom prst="rect">
            <a:avLst/>
          </a:prstGeom>
        </p:spPr>
        <p:txBody>
          <a:bodyPr/>
          <a:lstStyle/>
          <a:p>
            <a:r>
              <a:t>Your Goal = Our Goal</a:t>
            </a:r>
          </a:p>
        </p:txBody>
      </p:sp>
      <p:sp>
        <p:nvSpPr>
          <p:cNvPr id="267" name="Content Placeholder 2"/>
          <p:cNvSpPr txBox="1"/>
          <p:nvPr/>
        </p:nvSpPr>
        <p:spPr>
          <a:xfrm>
            <a:off x="289559" y="762000"/>
            <a:ext cx="8583816" cy="3455884"/>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sz="3200" b="1">
                <a:latin typeface="Arial"/>
                <a:ea typeface="Arial"/>
                <a:cs typeface="Arial"/>
                <a:sym typeface="Arial"/>
              </a:defRPr>
            </a:pPr>
            <a:r>
              <a:t>we take your goals </a:t>
            </a:r>
            <a:r>
              <a:rPr u="sng"/>
              <a:t>very, </a:t>
            </a:r>
            <a:r>
              <a:rPr i="1" u="sng"/>
              <a:t>very</a:t>
            </a:r>
            <a:r>
              <a:rPr u="sng"/>
              <a:t> seriously.</a:t>
            </a:r>
            <a:endParaRPr sz="2800"/>
          </a:p>
        </p:txBody>
      </p:sp>
      <p:sp>
        <p:nvSpPr>
          <p:cNvPr id="268"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8</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0" name="Title 1"/>
          <p:cNvSpPr txBox="1">
            <a:spLocks noGrp="1"/>
          </p:cNvSpPr>
          <p:nvPr>
            <p:ph type="title"/>
          </p:nvPr>
        </p:nvSpPr>
        <p:spPr>
          <a:xfrm>
            <a:off x="304799" y="-1"/>
            <a:ext cx="5470528" cy="653856"/>
          </a:xfrm>
          <a:prstGeom prst="rect">
            <a:avLst/>
          </a:prstGeom>
        </p:spPr>
        <p:txBody>
          <a:bodyPr/>
          <a:lstStyle/>
          <a:p>
            <a:r>
              <a:t>Support Team</a:t>
            </a:r>
          </a:p>
        </p:txBody>
      </p:sp>
      <p:sp>
        <p:nvSpPr>
          <p:cNvPr id="271" name="Content Placeholder 2"/>
          <p:cNvSpPr txBox="1"/>
          <p:nvPr/>
        </p:nvSpPr>
        <p:spPr>
          <a:xfrm>
            <a:off x="289559" y="762000"/>
            <a:ext cx="8583816" cy="5599900"/>
          </a:xfrm>
          <a:prstGeom prst="rect">
            <a:avLst/>
          </a:prstGeom>
          <a:ln w="12700">
            <a:miter lim="400000"/>
          </a:ln>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45719" rIns="45719">
            <a:spAutoFit/>
          </a:bodyPr>
          <a:lstStyle/>
          <a:p>
            <a:pPr indent="228600">
              <a:lnSpc>
                <a:spcPct val="90000"/>
              </a:lnSpc>
              <a:defRPr sz="1500" b="1">
                <a:latin typeface="Arial"/>
                <a:ea typeface="Arial"/>
                <a:cs typeface="Arial"/>
                <a:sym typeface="Arial"/>
              </a:defRPr>
            </a:pPr>
            <a:endParaRPr/>
          </a:p>
          <a:p>
            <a:pPr indent="228600">
              <a:lnSpc>
                <a:spcPct val="90000"/>
              </a:lnSpc>
              <a:defRPr sz="3200" b="1">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endParaR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endParaR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endParaR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endParaR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endParaR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endParaRPr/>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
        <p:nvSpPr>
          <p:cNvPr id="272" name="Slide Number"/>
          <p:cNvSpPr txBox="1">
            <a:spLocks noGrp="1"/>
          </p:cNvSpPr>
          <p:nvPr>
            <p:ph type="sldNum" sz="quarter" idx="2"/>
          </p:nvPr>
        </p:nvSpPr>
        <p:spPr>
          <a:prstGeom prst="rect">
            <a:avLst/>
          </a:prstGeom>
          <a:extLst>
            <a:ext uri="{C572A759-6A51-4108-AA02-DFA0A04FC94B}">
              <ma14:wrappingTextBoxFlag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a:lstStyle/>
          <a:p>
            <a:fld id="{86CB4B4D-7CA3-9044-876B-883B54F8677D}" type="slidenum">
              <a:rPr/>
              <a:pPr/>
              <a:t>9</a:t>
            </a:fld>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xmlns:p14="http://schemas.microsoft.com/office/powerpoint/2010/main" xmlns:mc="http://schemas.openxmlformats.org/markup-compatibility/2006" xmlns:mv="urn:schemas-microsoft-com:mac:vml" Requires="p14">
      <p:transition spd="med" advClick="1" p14:dur="1000">
        <p:dissolve/>
      </p:transition>
    </mc:Choice>
    <mc:Fallback>
      <p:transition spd="med"/>
    </mc:Fallback>
  </mc:AlternateContent>
  <p:timing>
    <p:tnLst>
      <p:par>
        <p:cTn id="1" dur="indefinite" restart="never" nodeType="tmRoot"/>
      </p:par>
    </p:tnLst>
  </p:timing>
</p:sld>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TotalTime>
  <Words>2786</Words>
  <Application>Microsoft Macintosh PowerPoint</Application>
  <PresentationFormat>On-screen Show (4:3)</PresentationFormat>
  <Paragraphs>471</Paragraphs>
  <Slides>54</Slides>
  <Notes>32</Notes>
  <HiddenSlides>0</HiddenSlides>
  <MMClips>0</MMClips>
  <ScaleCrop>false</ScaleCrop>
  <HeadingPairs>
    <vt:vector size="4" baseType="variant">
      <vt:variant>
        <vt:lpstr>Design Template</vt:lpstr>
      </vt:variant>
      <vt:variant>
        <vt:i4>1</vt:i4>
      </vt:variant>
      <vt:variant>
        <vt:lpstr>Slide Titles</vt:lpstr>
      </vt:variant>
      <vt:variant>
        <vt:i4>54</vt:i4>
      </vt:variant>
    </vt:vector>
  </HeadingPairs>
  <TitlesOfParts>
    <vt:vector size="55" baseType="lpstr">
      <vt:lpstr>UCF - Theme</vt:lpstr>
      <vt:lpstr>The Zen of Coding</vt:lpstr>
      <vt:lpstr>Quick Introductions! (30 seconds)</vt:lpstr>
      <vt:lpstr>Some Cool Stuff I Made…</vt:lpstr>
      <vt:lpstr>Slide 4</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Slide 16</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Zen of Coding</dc:title>
  <cp:lastModifiedBy>Lydia Li</cp:lastModifiedBy>
  <cp:revision>9</cp:revision>
  <dcterms:created xsi:type="dcterms:W3CDTF">2018-09-24T19:04:39Z</dcterms:created>
  <dcterms:modified xsi:type="dcterms:W3CDTF">2018-09-24T19:19:56Z</dcterms:modified>
</cp:coreProperties>
</file>